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Data Structures in Python: Arrays, Lists, and Dictionaries" id="{BFB5A997-8F27-4D41-9019-6F90C04F1E51}">
          <p14:sldIdLst>
            <p14:sldId id="2561"/>
            <p14:sldId id="2562"/>
          </p14:sldIdLst>
        </p14:section>
        <p14:section name="Introduction to Data Structures in Python" id="{EC3A2AEF-9D9A-45FF-879A-D101DFC0B0CA}">
          <p14:sldIdLst>
            <p14:sldId id="2563"/>
            <p14:sldId id="2564"/>
            <p14:sldId id="2565"/>
            <p14:sldId id="2566"/>
          </p14:sldIdLst>
        </p14:section>
        <p14:section name="Arrays and Lists: Foundations and Applications" id="{F7D2B90B-1F23-42EA-9CEF-58323C8431CA}">
          <p14:sldIdLst>
            <p14:sldId id="2567"/>
            <p14:sldId id="2568"/>
            <p14:sldId id="2569"/>
            <p14:sldId id="2570"/>
          </p14:sldIdLst>
        </p14:section>
        <p14:section name="Dictionaries: Key-Value Storage in Python" id="{F3BCF567-6AEE-413C-A416-EB67EBACBA56}">
          <p14:sldIdLst>
            <p14:sldId id="2571"/>
            <p14:sldId id="2572"/>
            <p14:sldId id="2573"/>
            <p14:sldId id="2574"/>
            <p14:sldId id="2575"/>
            <p14:sldId id="2576"/>
            <p14:sldId id="2577"/>
            <p14:sldId id="2578"/>
          </p14:sldIdLst>
        </p14:section>
        <p14:section name="Conclusion" id="{480D6A3C-C492-4319-BA6E-826A156F37DE}">
          <p14:sldIdLst>
            <p14:sldId id="257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94660"/>
  </p:normalViewPr>
  <p:slideViewPr>
    <p:cSldViewPr snapToGrid="0">
      <p:cViewPr varScale="1">
        <p:scale>
          <a:sx n="62" d="100"/>
          <a:sy n="62" d="100"/>
        </p:scale>
        <p:origin x="825" y="261"/>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adou Diallo" userId="a1c35c6f-2eef-4d50-95be-f195f1f10c03" providerId="ADAL" clId="{CADFF568-F2BB-4A43-9FAD-BC286CC72797}"/>
    <pc:docChg chg="undo custSel addSld delSld modSld delSection modSection">
      <pc:chgData name="Mamadou Diallo" userId="a1c35c6f-2eef-4d50-95be-f195f1f10c03" providerId="ADAL" clId="{CADFF568-F2BB-4A43-9FAD-BC286CC72797}" dt="2025-07-05T10:33:20.031" v="15" actId="20577"/>
      <pc:docMkLst>
        <pc:docMk/>
      </pc:docMkLst>
      <pc:sldChg chg="modNotesTx">
        <pc:chgData name="Mamadou Diallo" userId="a1c35c6f-2eef-4d50-95be-f195f1f10c03" providerId="ADAL" clId="{CADFF568-F2BB-4A43-9FAD-BC286CC72797}" dt="2025-07-05T10:26:24.140" v="0" actId="20577"/>
        <pc:sldMkLst>
          <pc:docMk/>
          <pc:sldMk cId="3529359610" sldId="2563"/>
        </pc:sldMkLst>
      </pc:sldChg>
      <pc:sldChg chg="addSp delSp modSp mod">
        <pc:chgData name="Mamadou Diallo" userId="a1c35c6f-2eef-4d50-95be-f195f1f10c03" providerId="ADAL" clId="{CADFF568-F2BB-4A43-9FAD-BC286CC72797}" dt="2025-07-05T10:30:36.832" v="8" actId="1076"/>
        <pc:sldMkLst>
          <pc:docMk/>
          <pc:sldMk cId="3461452072" sldId="2565"/>
        </pc:sldMkLst>
        <pc:spChg chg="add del mod">
          <ac:chgData name="Mamadou Diallo" userId="a1c35c6f-2eef-4d50-95be-f195f1f10c03" providerId="ADAL" clId="{CADFF568-F2BB-4A43-9FAD-BC286CC72797}" dt="2025-07-05T10:30:19.331" v="4" actId="21"/>
          <ac:spMkLst>
            <pc:docMk/>
            <pc:sldMk cId="3461452072" sldId="2565"/>
            <ac:spMk id="7" creationId="{997CA153-46D0-2BBD-D02B-303C4B93F28C}"/>
          </ac:spMkLst>
        </pc:spChg>
        <pc:picChg chg="add mod">
          <ac:chgData name="Mamadou Diallo" userId="a1c35c6f-2eef-4d50-95be-f195f1f10c03" providerId="ADAL" clId="{CADFF568-F2BB-4A43-9FAD-BC286CC72797}" dt="2025-07-05T10:30:36.832" v="8" actId="1076"/>
          <ac:picMkLst>
            <pc:docMk/>
            <pc:sldMk cId="3461452072" sldId="2565"/>
            <ac:picMk id="3" creationId="{4DAA316F-DD36-70B1-3431-768D253CF245}"/>
          </ac:picMkLst>
        </pc:picChg>
        <pc:picChg chg="del">
          <ac:chgData name="Mamadou Diallo" userId="a1c35c6f-2eef-4d50-95be-f195f1f10c03" providerId="ADAL" clId="{CADFF568-F2BB-4A43-9FAD-BC286CC72797}" dt="2025-07-05T10:30:03.685" v="2" actId="21"/>
          <ac:picMkLst>
            <pc:docMk/>
            <pc:sldMk cId="3461452072" sldId="2565"/>
            <ac:picMk id="5" creationId="{02EE0CEB-00B0-478D-BDA6-99F76987595D}"/>
          </ac:picMkLst>
        </pc:picChg>
      </pc:sldChg>
      <pc:sldChg chg="modNotesTx">
        <pc:chgData name="Mamadou Diallo" userId="a1c35c6f-2eef-4d50-95be-f195f1f10c03" providerId="ADAL" clId="{CADFF568-F2BB-4A43-9FAD-BC286CC72797}" dt="2025-07-05T10:31:24.093" v="9" actId="20577"/>
        <pc:sldMkLst>
          <pc:docMk/>
          <pc:sldMk cId="2755800580" sldId="2567"/>
        </pc:sldMkLst>
      </pc:sldChg>
      <pc:sldChg chg="add del">
        <pc:chgData name="Mamadou Diallo" userId="a1c35c6f-2eef-4d50-95be-f195f1f10c03" providerId="ADAL" clId="{CADFF568-F2BB-4A43-9FAD-BC286CC72797}" dt="2025-07-05T10:31:55.429" v="11" actId="2696"/>
        <pc:sldMkLst>
          <pc:docMk/>
          <pc:sldMk cId="2785958289" sldId="2569"/>
        </pc:sldMkLst>
      </pc:sldChg>
      <pc:sldChg chg="modNotesTx">
        <pc:chgData name="Mamadou Diallo" userId="a1c35c6f-2eef-4d50-95be-f195f1f10c03" providerId="ADAL" clId="{CADFF568-F2BB-4A43-9FAD-BC286CC72797}" dt="2025-07-05T10:32:26.112" v="12" actId="20577"/>
        <pc:sldMkLst>
          <pc:docMk/>
          <pc:sldMk cId="4186839506" sldId="2571"/>
        </pc:sldMkLst>
      </pc:sldChg>
      <pc:sldChg chg="modNotesTx">
        <pc:chgData name="Mamadou Diallo" userId="a1c35c6f-2eef-4d50-95be-f195f1f10c03" providerId="ADAL" clId="{CADFF568-F2BB-4A43-9FAD-BC286CC72797}" dt="2025-07-05T10:32:54.992" v="13" actId="20577"/>
        <pc:sldMkLst>
          <pc:docMk/>
          <pc:sldMk cId="1841070834" sldId="2575"/>
        </pc:sldMkLst>
      </pc:sldChg>
      <pc:sldChg chg="modNotesTx">
        <pc:chgData name="Mamadou Diallo" userId="a1c35c6f-2eef-4d50-95be-f195f1f10c03" providerId="ADAL" clId="{CADFF568-F2BB-4A43-9FAD-BC286CC72797}" dt="2025-07-05T10:33:20.031" v="15" actId="20577"/>
        <pc:sldMkLst>
          <pc:docMk/>
          <pc:sldMk cId="4093052947" sldId="2579"/>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9C3A3D-C956-4D80-9FE5-5978C0D0BDBA}"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C79F69E9-CB50-4BAC-8C3D-20860314F109}">
      <dgm:prSet/>
      <dgm:spPr/>
      <dgm:t>
        <a:bodyPr/>
        <a:lstStyle/>
        <a:p>
          <a:pPr>
            <a:lnSpc>
              <a:spcPct val="100000"/>
            </a:lnSpc>
            <a:defRPr b="1"/>
          </a:pPr>
          <a:r>
            <a:rPr lang="en-US"/>
            <a:t>Data Type Considerations</a:t>
          </a:r>
        </a:p>
      </dgm:t>
    </dgm:pt>
    <dgm:pt modelId="{E6E4A874-22AA-4050-823E-52FA9C3EBF88}" type="parTrans" cxnId="{676EE6E2-AC33-4A22-8318-83255C63D1EA}">
      <dgm:prSet/>
      <dgm:spPr/>
      <dgm:t>
        <a:bodyPr/>
        <a:lstStyle/>
        <a:p>
          <a:endParaRPr lang="en-US"/>
        </a:p>
      </dgm:t>
    </dgm:pt>
    <dgm:pt modelId="{36880A7B-5D83-498D-8EA4-C2925ED5B45A}" type="sibTrans" cxnId="{676EE6E2-AC33-4A22-8318-83255C63D1EA}">
      <dgm:prSet/>
      <dgm:spPr/>
      <dgm:t>
        <a:bodyPr/>
        <a:lstStyle/>
        <a:p>
          <a:pPr>
            <a:lnSpc>
              <a:spcPct val="100000"/>
            </a:lnSpc>
            <a:defRPr b="1"/>
          </a:pPr>
          <a:endParaRPr lang="en-US"/>
        </a:p>
      </dgm:t>
    </dgm:pt>
    <dgm:pt modelId="{4CBAD03E-0DCE-4D17-8163-297A1A995302}">
      <dgm:prSet/>
      <dgm:spPr/>
      <dgm:t>
        <a:bodyPr/>
        <a:lstStyle/>
        <a:p>
          <a:pPr>
            <a:lnSpc>
              <a:spcPct val="100000"/>
            </a:lnSpc>
          </a:pPr>
          <a:r>
            <a:rPr lang="en-US"/>
            <a:t>Selecting data structures depends on the type of data being handled for efficient management.</a:t>
          </a:r>
        </a:p>
      </dgm:t>
    </dgm:pt>
    <dgm:pt modelId="{DDCF41E1-3351-49F5-B064-ADF618BAF1B1}" type="parTrans" cxnId="{FFB7F7C7-0695-49C3-B3E5-D3B696771906}">
      <dgm:prSet/>
      <dgm:spPr/>
      <dgm:t>
        <a:bodyPr/>
        <a:lstStyle/>
        <a:p>
          <a:endParaRPr lang="en-US"/>
        </a:p>
      </dgm:t>
    </dgm:pt>
    <dgm:pt modelId="{D220AE87-5BA8-4A08-9450-0E87E19BC4AB}" type="sibTrans" cxnId="{FFB7F7C7-0695-49C3-B3E5-D3B696771906}">
      <dgm:prSet/>
      <dgm:spPr/>
      <dgm:t>
        <a:bodyPr/>
        <a:lstStyle/>
        <a:p>
          <a:endParaRPr lang="en-US"/>
        </a:p>
      </dgm:t>
    </dgm:pt>
    <dgm:pt modelId="{DF5D1AAF-E1DA-46E3-8A86-22FC661F3C29}">
      <dgm:prSet/>
      <dgm:spPr/>
      <dgm:t>
        <a:bodyPr/>
        <a:lstStyle/>
        <a:p>
          <a:pPr>
            <a:lnSpc>
              <a:spcPct val="100000"/>
            </a:lnSpc>
            <a:defRPr b="1"/>
          </a:pPr>
          <a:r>
            <a:rPr lang="en-US"/>
            <a:t>Operation Requirements</a:t>
          </a:r>
        </a:p>
      </dgm:t>
    </dgm:pt>
    <dgm:pt modelId="{24ED6782-E67A-44C2-AA3F-6C020B2ABBC1}" type="parTrans" cxnId="{05660D53-9FF9-486E-ABBF-3285898346DF}">
      <dgm:prSet/>
      <dgm:spPr/>
      <dgm:t>
        <a:bodyPr/>
        <a:lstStyle/>
        <a:p>
          <a:endParaRPr lang="en-US"/>
        </a:p>
      </dgm:t>
    </dgm:pt>
    <dgm:pt modelId="{24E759CB-6C63-41A6-A262-C271E63E2064}" type="sibTrans" cxnId="{05660D53-9FF9-486E-ABBF-3285898346DF}">
      <dgm:prSet/>
      <dgm:spPr/>
      <dgm:t>
        <a:bodyPr/>
        <a:lstStyle/>
        <a:p>
          <a:pPr>
            <a:lnSpc>
              <a:spcPct val="100000"/>
            </a:lnSpc>
            <a:defRPr b="1"/>
          </a:pPr>
          <a:endParaRPr lang="en-US"/>
        </a:p>
      </dgm:t>
    </dgm:pt>
    <dgm:pt modelId="{0EEF2F78-97D8-4659-8F9E-BA219BC3CA84}">
      <dgm:prSet/>
      <dgm:spPr/>
      <dgm:t>
        <a:bodyPr/>
        <a:lstStyle/>
        <a:p>
          <a:pPr>
            <a:lnSpc>
              <a:spcPct val="100000"/>
            </a:lnSpc>
          </a:pPr>
          <a:r>
            <a:rPr lang="en-US"/>
            <a:t>Understanding required operations guides choosing the optimal data structure for tasks like searching or sorting.</a:t>
          </a:r>
        </a:p>
      </dgm:t>
    </dgm:pt>
    <dgm:pt modelId="{D3781C2E-C220-426E-AC95-6D90F672E34E}" type="parTrans" cxnId="{1BD7A865-D575-4FEB-B729-0AD490BEBE19}">
      <dgm:prSet/>
      <dgm:spPr/>
      <dgm:t>
        <a:bodyPr/>
        <a:lstStyle/>
        <a:p>
          <a:endParaRPr lang="en-US"/>
        </a:p>
      </dgm:t>
    </dgm:pt>
    <dgm:pt modelId="{861C5B77-5E06-41B9-9729-A7B90A847CDC}" type="sibTrans" cxnId="{1BD7A865-D575-4FEB-B729-0AD490BEBE19}">
      <dgm:prSet/>
      <dgm:spPr/>
      <dgm:t>
        <a:bodyPr/>
        <a:lstStyle/>
        <a:p>
          <a:endParaRPr lang="en-US"/>
        </a:p>
      </dgm:t>
    </dgm:pt>
    <dgm:pt modelId="{4CA707DD-9DA5-4007-9C8E-88B23A0455DA}">
      <dgm:prSet/>
      <dgm:spPr/>
      <dgm:t>
        <a:bodyPr/>
        <a:lstStyle/>
        <a:p>
          <a:pPr>
            <a:lnSpc>
              <a:spcPct val="100000"/>
            </a:lnSpc>
            <a:defRPr b="1"/>
          </a:pPr>
          <a:r>
            <a:rPr lang="en-US"/>
            <a:t>Performance Optimization</a:t>
          </a:r>
        </a:p>
      </dgm:t>
    </dgm:pt>
    <dgm:pt modelId="{746ECD41-F6E4-4D04-AA61-454E6B434A36}" type="parTrans" cxnId="{E3EAE1DE-0373-4885-B737-C8CB807A8C09}">
      <dgm:prSet/>
      <dgm:spPr/>
      <dgm:t>
        <a:bodyPr/>
        <a:lstStyle/>
        <a:p>
          <a:endParaRPr lang="en-US"/>
        </a:p>
      </dgm:t>
    </dgm:pt>
    <dgm:pt modelId="{79DAA356-D7A0-46E4-B34D-A99F12C9E6A4}" type="sibTrans" cxnId="{E3EAE1DE-0373-4885-B737-C8CB807A8C09}">
      <dgm:prSet/>
      <dgm:spPr/>
      <dgm:t>
        <a:bodyPr/>
        <a:lstStyle/>
        <a:p>
          <a:endParaRPr lang="en-US"/>
        </a:p>
      </dgm:t>
    </dgm:pt>
    <dgm:pt modelId="{EBAC2534-5DAB-42D8-9989-C5E9B8EFC760}">
      <dgm:prSet/>
      <dgm:spPr/>
      <dgm:t>
        <a:bodyPr/>
        <a:lstStyle/>
        <a:p>
          <a:pPr>
            <a:lnSpc>
              <a:spcPct val="100000"/>
            </a:lnSpc>
          </a:pPr>
          <a:r>
            <a:rPr lang="en-US"/>
            <a:t>Proper data structure choice enhances memory usage and execution speed, improving overall system performance.</a:t>
          </a:r>
        </a:p>
      </dgm:t>
    </dgm:pt>
    <dgm:pt modelId="{624AF81F-B565-45C1-BF6B-B4B2E86C6AE9}" type="parTrans" cxnId="{D9F4A3F4-CDEA-4CCF-B850-B3E3D541376F}">
      <dgm:prSet/>
      <dgm:spPr/>
      <dgm:t>
        <a:bodyPr/>
        <a:lstStyle/>
        <a:p>
          <a:endParaRPr lang="en-US"/>
        </a:p>
      </dgm:t>
    </dgm:pt>
    <dgm:pt modelId="{A391A1AC-9A8A-4BEB-95F2-412E53034636}" type="sibTrans" cxnId="{D9F4A3F4-CDEA-4CCF-B850-B3E3D541376F}">
      <dgm:prSet/>
      <dgm:spPr/>
      <dgm:t>
        <a:bodyPr/>
        <a:lstStyle/>
        <a:p>
          <a:endParaRPr lang="en-US"/>
        </a:p>
      </dgm:t>
    </dgm:pt>
    <dgm:pt modelId="{9975EC95-505E-4238-BBA3-89D9856332EF}" type="pres">
      <dgm:prSet presAssocID="{059C3A3D-C956-4D80-9FE5-5978C0D0BDBA}" presName="Root" presStyleCnt="0">
        <dgm:presLayoutVars>
          <dgm:dir/>
          <dgm:resizeHandles val="exact"/>
        </dgm:presLayoutVars>
      </dgm:prSet>
      <dgm:spPr/>
    </dgm:pt>
    <dgm:pt modelId="{F455B268-F87E-49E3-9A30-C8FFAA45DF0E}" type="pres">
      <dgm:prSet presAssocID="{C79F69E9-CB50-4BAC-8C3D-20860314F109}" presName="Composite" presStyleCnt="0"/>
      <dgm:spPr/>
    </dgm:pt>
    <dgm:pt modelId="{C2F1807B-348C-44B8-B313-50EC4D56DF63}" type="pres">
      <dgm:prSet presAssocID="{C79F69E9-CB50-4BAC-8C3D-20860314F109}"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 r="-1"/>
          <a:stretch/>
        </a:blipFill>
      </dgm:spPr>
      <dgm:extLst>
        <a:ext uri="{E40237B7-FDA0-4F09-8148-C483321AD2D9}">
          <dgm14:cNvPr xmlns:dgm14="http://schemas.microsoft.com/office/drawing/2010/diagram" id="0" name="" descr="&quot;Set of icons for organisation.  Includes documents, search icons, folders, etc  Hi Res raster file.Note that all images are my own design.&quot;"/>
        </a:ext>
      </dgm:extLst>
    </dgm:pt>
    <dgm:pt modelId="{D851AAB5-87E9-4D94-BCC9-E969A583AC0B}" type="pres">
      <dgm:prSet presAssocID="{C79F69E9-CB50-4BAC-8C3D-20860314F109}" presName="Subtitle" presStyleLbl="revTx" presStyleIdx="0" presStyleCnt="6">
        <dgm:presLayoutVars>
          <dgm:chMax val="0"/>
          <dgm:bulletEnabled/>
        </dgm:presLayoutVars>
      </dgm:prSet>
      <dgm:spPr/>
    </dgm:pt>
    <dgm:pt modelId="{1CD973C5-05EF-464A-8400-4C746B6DF986}" type="pres">
      <dgm:prSet presAssocID="{C79F69E9-CB50-4BAC-8C3D-20860314F109}" presName="Description" presStyleLbl="revTx" presStyleIdx="1" presStyleCnt="6">
        <dgm:presLayoutVars>
          <dgm:bulletEnabled/>
        </dgm:presLayoutVars>
      </dgm:prSet>
      <dgm:spPr/>
    </dgm:pt>
    <dgm:pt modelId="{37D0AB45-858D-4A93-8A58-D0A6885D4B18}" type="pres">
      <dgm:prSet presAssocID="{36880A7B-5D83-498D-8EA4-C2925ED5B45A}" presName="sibTrans" presStyleLbl="sibTrans2D1" presStyleIdx="0" presStyleCnt="0"/>
      <dgm:spPr/>
    </dgm:pt>
    <dgm:pt modelId="{C5FEB7D8-7F9B-4885-B1A7-442776905A14}" type="pres">
      <dgm:prSet presAssocID="{DF5D1AAF-E1DA-46E3-8A86-22FC661F3C29}" presName="Composite" presStyleCnt="0"/>
      <dgm:spPr/>
    </dgm:pt>
    <dgm:pt modelId="{2C589EEB-AB5D-4DF6-8253-A68D6251E2A2}" type="pres">
      <dgm:prSet presAssocID="{DF5D1AAF-E1DA-46E3-8A86-22FC661F3C29}"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blipFill>
      </dgm:spPr>
      <dgm:extLst>
        <a:ext uri="{E40237B7-FDA0-4F09-8148-C483321AD2D9}">
          <dgm14:cNvPr xmlns:dgm14="http://schemas.microsoft.com/office/drawing/2010/diagram" id="0" name="" descr="3d illustration"/>
        </a:ext>
      </dgm:extLst>
    </dgm:pt>
    <dgm:pt modelId="{2384486A-F9C1-4F90-9676-61B191F77927}" type="pres">
      <dgm:prSet presAssocID="{DF5D1AAF-E1DA-46E3-8A86-22FC661F3C29}" presName="Subtitle" presStyleLbl="revTx" presStyleIdx="2" presStyleCnt="6">
        <dgm:presLayoutVars>
          <dgm:chMax val="0"/>
          <dgm:bulletEnabled/>
        </dgm:presLayoutVars>
      </dgm:prSet>
      <dgm:spPr/>
    </dgm:pt>
    <dgm:pt modelId="{033BBC4A-9147-4F24-A820-C0CF0C40DC97}" type="pres">
      <dgm:prSet presAssocID="{DF5D1AAF-E1DA-46E3-8A86-22FC661F3C29}" presName="Description" presStyleLbl="revTx" presStyleIdx="3" presStyleCnt="6">
        <dgm:presLayoutVars>
          <dgm:bulletEnabled/>
        </dgm:presLayoutVars>
      </dgm:prSet>
      <dgm:spPr/>
    </dgm:pt>
    <dgm:pt modelId="{D5D81D30-2FBB-4A09-9BD2-4D12B6FD49E4}" type="pres">
      <dgm:prSet presAssocID="{24E759CB-6C63-41A6-A262-C271E63E2064}" presName="sibTrans" presStyleLbl="sibTrans2D1" presStyleIdx="0" presStyleCnt="0"/>
      <dgm:spPr/>
    </dgm:pt>
    <dgm:pt modelId="{B7C1180F-7FA7-48E2-9441-6373F5D5F03D}" type="pres">
      <dgm:prSet presAssocID="{4CA707DD-9DA5-4007-9C8E-88B23A0455DA}" presName="Composite" presStyleCnt="0"/>
      <dgm:spPr/>
    </dgm:pt>
    <dgm:pt modelId="{A8D220C5-8859-4CC3-AEA4-5362CCD2F5D5}" type="pres">
      <dgm:prSet presAssocID="{4CA707DD-9DA5-4007-9C8E-88B23A0455D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702" r="16547" b="-2"/>
          <a:stretch/>
        </a:blipFill>
      </dgm:spPr>
      <dgm:extLst>
        <a:ext uri="{E40237B7-FDA0-4F09-8148-C483321AD2D9}">
          <dgm14:cNvPr xmlns:dgm14="http://schemas.microsoft.com/office/drawing/2010/diagram" id="0" name="" descr="In the near future, smart phones and tablet terminals are held in the hands of artificial intelligence robots. All information is available by cloud computing,&#10;Shopping, telemedicine, education, telecommuting, everything is automated. At the same time the monitoring system will be strengthened for safety."/>
        </a:ext>
      </dgm:extLst>
    </dgm:pt>
    <dgm:pt modelId="{26D8FF3F-8A25-4E21-B5B4-8C52A75EE785}" type="pres">
      <dgm:prSet presAssocID="{4CA707DD-9DA5-4007-9C8E-88B23A0455DA}" presName="Subtitle" presStyleLbl="revTx" presStyleIdx="4" presStyleCnt="6">
        <dgm:presLayoutVars>
          <dgm:chMax val="0"/>
          <dgm:bulletEnabled/>
        </dgm:presLayoutVars>
      </dgm:prSet>
      <dgm:spPr/>
    </dgm:pt>
    <dgm:pt modelId="{6FDA9170-3940-473D-8DA3-1E5D27548D5D}" type="pres">
      <dgm:prSet presAssocID="{4CA707DD-9DA5-4007-9C8E-88B23A0455DA}" presName="Description" presStyleLbl="revTx" presStyleIdx="5" presStyleCnt="6">
        <dgm:presLayoutVars>
          <dgm:bulletEnabled/>
        </dgm:presLayoutVars>
      </dgm:prSet>
      <dgm:spPr/>
    </dgm:pt>
  </dgm:ptLst>
  <dgm:cxnLst>
    <dgm:cxn modelId="{6B315E5B-FF3A-4235-9217-5BC06BCD8BB2}" type="presOf" srcId="{36880A7B-5D83-498D-8EA4-C2925ED5B45A}" destId="{37D0AB45-858D-4A93-8A58-D0A6885D4B18}" srcOrd="0" destOrd="0" presId="urn:microsoft.com/office/officeart/2024/3/layout/verticalVisualTextBlock1"/>
    <dgm:cxn modelId="{8D732B64-5ABB-4BF0-92E3-94F38C234F1C}" type="presOf" srcId="{4CBAD03E-0DCE-4D17-8163-297A1A995302}" destId="{1CD973C5-05EF-464A-8400-4C746B6DF986}" srcOrd="0" destOrd="0" presId="urn:microsoft.com/office/officeart/2024/3/layout/verticalVisualTextBlock1"/>
    <dgm:cxn modelId="{1BD7A865-D575-4FEB-B729-0AD490BEBE19}" srcId="{DF5D1AAF-E1DA-46E3-8A86-22FC661F3C29}" destId="{0EEF2F78-97D8-4659-8F9E-BA219BC3CA84}" srcOrd="0" destOrd="0" parTransId="{D3781C2E-C220-426E-AC95-6D90F672E34E}" sibTransId="{861C5B77-5E06-41B9-9729-A7B90A847CDC}"/>
    <dgm:cxn modelId="{5F66C272-D59E-4248-B14F-A5EA6F731096}" type="presOf" srcId="{059C3A3D-C956-4D80-9FE5-5978C0D0BDBA}" destId="{9975EC95-505E-4238-BBA3-89D9856332EF}" srcOrd="0" destOrd="0" presId="urn:microsoft.com/office/officeart/2024/3/layout/verticalVisualTextBlock1"/>
    <dgm:cxn modelId="{05660D53-9FF9-486E-ABBF-3285898346DF}" srcId="{059C3A3D-C956-4D80-9FE5-5978C0D0BDBA}" destId="{DF5D1AAF-E1DA-46E3-8A86-22FC661F3C29}" srcOrd="1" destOrd="0" parTransId="{24ED6782-E67A-44C2-AA3F-6C020B2ABBC1}" sibTransId="{24E759CB-6C63-41A6-A262-C271E63E2064}"/>
    <dgm:cxn modelId="{BA317BB1-B222-4EF0-84B6-5D84AEDC9F71}" type="presOf" srcId="{0EEF2F78-97D8-4659-8F9E-BA219BC3CA84}" destId="{033BBC4A-9147-4F24-A820-C0CF0C40DC97}" srcOrd="0" destOrd="0" presId="urn:microsoft.com/office/officeart/2024/3/layout/verticalVisualTextBlock1"/>
    <dgm:cxn modelId="{A3C404B7-639E-4CFC-A829-06537878B610}" type="presOf" srcId="{DF5D1AAF-E1DA-46E3-8A86-22FC661F3C29}" destId="{2384486A-F9C1-4F90-9676-61B191F77927}" srcOrd="0" destOrd="0" presId="urn:microsoft.com/office/officeart/2024/3/layout/verticalVisualTextBlock1"/>
    <dgm:cxn modelId="{76EC72C2-309A-45C2-A32D-FCF0F0EF721C}" type="presOf" srcId="{4CA707DD-9DA5-4007-9C8E-88B23A0455DA}" destId="{26D8FF3F-8A25-4E21-B5B4-8C52A75EE785}" srcOrd="0" destOrd="0" presId="urn:microsoft.com/office/officeart/2024/3/layout/verticalVisualTextBlock1"/>
    <dgm:cxn modelId="{FFB7F7C7-0695-49C3-B3E5-D3B696771906}" srcId="{C79F69E9-CB50-4BAC-8C3D-20860314F109}" destId="{4CBAD03E-0DCE-4D17-8163-297A1A995302}" srcOrd="0" destOrd="0" parTransId="{DDCF41E1-3351-49F5-B064-ADF618BAF1B1}" sibTransId="{D220AE87-5BA8-4A08-9450-0E87E19BC4AB}"/>
    <dgm:cxn modelId="{279D4BDC-E8AF-4320-8FC6-02A2ADBB776D}" type="presOf" srcId="{EBAC2534-5DAB-42D8-9989-C5E9B8EFC760}" destId="{6FDA9170-3940-473D-8DA3-1E5D27548D5D}" srcOrd="0" destOrd="0" presId="urn:microsoft.com/office/officeart/2024/3/layout/verticalVisualTextBlock1"/>
    <dgm:cxn modelId="{E3EAE1DE-0373-4885-B737-C8CB807A8C09}" srcId="{059C3A3D-C956-4D80-9FE5-5978C0D0BDBA}" destId="{4CA707DD-9DA5-4007-9C8E-88B23A0455DA}" srcOrd="2" destOrd="0" parTransId="{746ECD41-F6E4-4D04-AA61-454E6B434A36}" sibTransId="{79DAA356-D7A0-46E4-B34D-A99F12C9E6A4}"/>
    <dgm:cxn modelId="{676EE6E2-AC33-4A22-8318-83255C63D1EA}" srcId="{059C3A3D-C956-4D80-9FE5-5978C0D0BDBA}" destId="{C79F69E9-CB50-4BAC-8C3D-20860314F109}" srcOrd="0" destOrd="0" parTransId="{E6E4A874-22AA-4050-823E-52FA9C3EBF88}" sibTransId="{36880A7B-5D83-498D-8EA4-C2925ED5B45A}"/>
    <dgm:cxn modelId="{D9F4A3F4-CDEA-4CCF-B850-B3E3D541376F}" srcId="{4CA707DD-9DA5-4007-9C8E-88B23A0455DA}" destId="{EBAC2534-5DAB-42D8-9989-C5E9B8EFC760}" srcOrd="0" destOrd="0" parTransId="{624AF81F-B565-45C1-BF6B-B4B2E86C6AE9}" sibTransId="{A391A1AC-9A8A-4BEB-95F2-412E53034636}"/>
    <dgm:cxn modelId="{AED48EF6-C08C-4028-9059-D3F66D2721B6}" type="presOf" srcId="{24E759CB-6C63-41A6-A262-C271E63E2064}" destId="{D5D81D30-2FBB-4A09-9BD2-4D12B6FD49E4}" srcOrd="0" destOrd="0" presId="urn:microsoft.com/office/officeart/2024/3/layout/verticalVisualTextBlock1"/>
    <dgm:cxn modelId="{6B43D7FA-ED0D-4A6A-950D-2D7A4A1A866E}" type="presOf" srcId="{C79F69E9-CB50-4BAC-8C3D-20860314F109}" destId="{D851AAB5-87E9-4D94-BCC9-E969A583AC0B}" srcOrd="0" destOrd="0" presId="urn:microsoft.com/office/officeart/2024/3/layout/verticalVisualTextBlock1"/>
    <dgm:cxn modelId="{864EF494-B196-4434-9431-3A57C5E177E0}" type="presParOf" srcId="{9975EC95-505E-4238-BBA3-89D9856332EF}" destId="{F455B268-F87E-49E3-9A30-C8FFAA45DF0E}" srcOrd="0" destOrd="0" presId="urn:microsoft.com/office/officeart/2024/3/layout/verticalVisualTextBlock1"/>
    <dgm:cxn modelId="{ED2862D8-E26A-4D2A-86B6-18EE8F168498}" type="presParOf" srcId="{F455B268-F87E-49E3-9A30-C8FFAA45DF0E}" destId="{C2F1807B-348C-44B8-B313-50EC4D56DF63}" srcOrd="0" destOrd="0" presId="urn:microsoft.com/office/officeart/2024/3/layout/verticalVisualTextBlock1"/>
    <dgm:cxn modelId="{4C3BA46A-25D6-4ECB-960A-F637919CB9E8}" type="presParOf" srcId="{F455B268-F87E-49E3-9A30-C8FFAA45DF0E}" destId="{D851AAB5-87E9-4D94-BCC9-E969A583AC0B}" srcOrd="1" destOrd="0" presId="urn:microsoft.com/office/officeart/2024/3/layout/verticalVisualTextBlock1"/>
    <dgm:cxn modelId="{36306324-DB3C-427A-9FAD-DECE71247FBA}" type="presParOf" srcId="{F455B268-F87E-49E3-9A30-C8FFAA45DF0E}" destId="{1CD973C5-05EF-464A-8400-4C746B6DF986}" srcOrd="2" destOrd="0" presId="urn:microsoft.com/office/officeart/2024/3/layout/verticalVisualTextBlock1"/>
    <dgm:cxn modelId="{3C897AA7-304D-444A-97CD-9D30C7935FEA}" type="presParOf" srcId="{9975EC95-505E-4238-BBA3-89D9856332EF}" destId="{37D0AB45-858D-4A93-8A58-D0A6885D4B18}" srcOrd="1" destOrd="0" presId="urn:microsoft.com/office/officeart/2024/3/layout/verticalVisualTextBlock1"/>
    <dgm:cxn modelId="{047FDEF6-293C-4A76-97AB-5B1FD94B8196}" type="presParOf" srcId="{9975EC95-505E-4238-BBA3-89D9856332EF}" destId="{C5FEB7D8-7F9B-4885-B1A7-442776905A14}" srcOrd="2" destOrd="0" presId="urn:microsoft.com/office/officeart/2024/3/layout/verticalVisualTextBlock1"/>
    <dgm:cxn modelId="{3912C96A-4917-4C04-8254-FA7267D0F15E}" type="presParOf" srcId="{C5FEB7D8-7F9B-4885-B1A7-442776905A14}" destId="{2C589EEB-AB5D-4DF6-8253-A68D6251E2A2}" srcOrd="0" destOrd="0" presId="urn:microsoft.com/office/officeart/2024/3/layout/verticalVisualTextBlock1"/>
    <dgm:cxn modelId="{3D07EB2E-8D26-41FC-8D5C-1BDC21C75A19}" type="presParOf" srcId="{C5FEB7D8-7F9B-4885-B1A7-442776905A14}" destId="{2384486A-F9C1-4F90-9676-61B191F77927}" srcOrd="1" destOrd="0" presId="urn:microsoft.com/office/officeart/2024/3/layout/verticalVisualTextBlock1"/>
    <dgm:cxn modelId="{4CD60554-4F8A-4115-8A4C-42352A4EBEF5}" type="presParOf" srcId="{C5FEB7D8-7F9B-4885-B1A7-442776905A14}" destId="{033BBC4A-9147-4F24-A820-C0CF0C40DC97}" srcOrd="2" destOrd="0" presId="urn:microsoft.com/office/officeart/2024/3/layout/verticalVisualTextBlock1"/>
    <dgm:cxn modelId="{4E4EC141-8905-4E2F-B1B1-F6BDDD944A8C}" type="presParOf" srcId="{9975EC95-505E-4238-BBA3-89D9856332EF}" destId="{D5D81D30-2FBB-4A09-9BD2-4D12B6FD49E4}" srcOrd="3" destOrd="0" presId="urn:microsoft.com/office/officeart/2024/3/layout/verticalVisualTextBlock1"/>
    <dgm:cxn modelId="{9857152E-4680-492A-9158-E669B8F71628}" type="presParOf" srcId="{9975EC95-505E-4238-BBA3-89D9856332EF}" destId="{B7C1180F-7FA7-48E2-9441-6373F5D5F03D}" srcOrd="4" destOrd="0" presId="urn:microsoft.com/office/officeart/2024/3/layout/verticalVisualTextBlock1"/>
    <dgm:cxn modelId="{7492943A-0975-4359-B66D-013B9848C6A8}" type="presParOf" srcId="{B7C1180F-7FA7-48E2-9441-6373F5D5F03D}" destId="{A8D220C5-8859-4CC3-AEA4-5362CCD2F5D5}" srcOrd="0" destOrd="0" presId="urn:microsoft.com/office/officeart/2024/3/layout/verticalVisualTextBlock1"/>
    <dgm:cxn modelId="{885E29A6-2CAA-4DF4-AD1C-6BB59F1225F7}" type="presParOf" srcId="{B7C1180F-7FA7-48E2-9441-6373F5D5F03D}" destId="{26D8FF3F-8A25-4E21-B5B4-8C52A75EE785}" srcOrd="1" destOrd="0" presId="urn:microsoft.com/office/officeart/2024/3/layout/verticalVisualTextBlock1"/>
    <dgm:cxn modelId="{F8913F71-53D3-48CC-821B-AAAE6BD3D801}" type="presParOf" srcId="{B7C1180F-7FA7-48E2-9441-6373F5D5F03D}" destId="{6FDA9170-3940-473D-8DA3-1E5D27548D5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A27BD6-18D1-4787-B3B8-24E8798AC9B7}"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BC49F012-A600-49C7-9C26-9D85A2215B2A}">
      <dgm:prSet/>
      <dgm:spPr/>
      <dgm:t>
        <a:bodyPr/>
        <a:lstStyle/>
        <a:p>
          <a:pPr>
            <a:lnSpc>
              <a:spcPct val="100000"/>
            </a:lnSpc>
            <a:defRPr b="1"/>
          </a:pPr>
          <a:r>
            <a:rPr lang="en-US"/>
            <a:t>Efficient Data Handling</a:t>
          </a:r>
        </a:p>
      </dgm:t>
    </dgm:pt>
    <dgm:pt modelId="{E464A17D-F16D-40BE-A438-BD1DF62B5191}" type="parTrans" cxnId="{862EF072-DD27-4A23-8D6B-FE781051BBCF}">
      <dgm:prSet/>
      <dgm:spPr/>
      <dgm:t>
        <a:bodyPr/>
        <a:lstStyle/>
        <a:p>
          <a:endParaRPr lang="en-US"/>
        </a:p>
      </dgm:t>
    </dgm:pt>
    <dgm:pt modelId="{F4FCEC25-9BA5-4333-A58A-F780EAC17774}" type="sibTrans" cxnId="{862EF072-DD27-4A23-8D6B-FE781051BBCF}">
      <dgm:prSet/>
      <dgm:spPr/>
      <dgm:t>
        <a:bodyPr/>
        <a:lstStyle/>
        <a:p>
          <a:pPr>
            <a:lnSpc>
              <a:spcPct val="100000"/>
            </a:lnSpc>
            <a:defRPr b="1"/>
          </a:pPr>
          <a:endParaRPr lang="en-US"/>
        </a:p>
      </dgm:t>
    </dgm:pt>
    <dgm:pt modelId="{72924318-2CAD-4B7D-9BC5-C586F9BF7458}">
      <dgm:prSet/>
      <dgm:spPr/>
      <dgm:t>
        <a:bodyPr/>
        <a:lstStyle/>
        <a:p>
          <a:pPr>
            <a:lnSpc>
              <a:spcPct val="100000"/>
            </a:lnSpc>
          </a:pPr>
          <a:r>
            <a:rPr lang="en-US"/>
            <a:t>Mastering arrays, lists, and dictionaries enables efficient storage and manipulation of data in Python programs.</a:t>
          </a:r>
        </a:p>
      </dgm:t>
    </dgm:pt>
    <dgm:pt modelId="{D1F51989-673D-4EF1-B660-B5CB38D7A943}" type="parTrans" cxnId="{312F4B98-7056-407C-8924-3AC3A7BEDB3A}">
      <dgm:prSet/>
      <dgm:spPr/>
      <dgm:t>
        <a:bodyPr/>
        <a:lstStyle/>
        <a:p>
          <a:endParaRPr lang="en-US"/>
        </a:p>
      </dgm:t>
    </dgm:pt>
    <dgm:pt modelId="{C713C892-7754-46ED-9384-5397C3748D7F}" type="sibTrans" cxnId="{312F4B98-7056-407C-8924-3AC3A7BEDB3A}">
      <dgm:prSet/>
      <dgm:spPr/>
      <dgm:t>
        <a:bodyPr/>
        <a:lstStyle/>
        <a:p>
          <a:endParaRPr lang="en-US"/>
        </a:p>
      </dgm:t>
    </dgm:pt>
    <dgm:pt modelId="{765345B0-F74F-47F3-8546-2689E8607625}">
      <dgm:prSet/>
      <dgm:spPr/>
      <dgm:t>
        <a:bodyPr/>
        <a:lstStyle/>
        <a:p>
          <a:pPr>
            <a:lnSpc>
              <a:spcPct val="100000"/>
            </a:lnSpc>
            <a:defRPr b="1"/>
          </a:pPr>
          <a:r>
            <a:rPr lang="en-US"/>
            <a:t>Writing Robust Programs</a:t>
          </a:r>
        </a:p>
      </dgm:t>
    </dgm:pt>
    <dgm:pt modelId="{74997837-BDF5-4732-A087-9E06C7E91162}" type="parTrans" cxnId="{3966A0B2-E5BD-4E77-ACC4-AE3F76232B3A}">
      <dgm:prSet/>
      <dgm:spPr/>
      <dgm:t>
        <a:bodyPr/>
        <a:lstStyle/>
        <a:p>
          <a:endParaRPr lang="en-US"/>
        </a:p>
      </dgm:t>
    </dgm:pt>
    <dgm:pt modelId="{C34DFE34-38FC-4C93-B85F-0211948CCC9D}" type="sibTrans" cxnId="{3966A0B2-E5BD-4E77-ACC4-AE3F76232B3A}">
      <dgm:prSet/>
      <dgm:spPr/>
      <dgm:t>
        <a:bodyPr/>
        <a:lstStyle/>
        <a:p>
          <a:pPr>
            <a:lnSpc>
              <a:spcPct val="100000"/>
            </a:lnSpc>
            <a:defRPr b="1"/>
          </a:pPr>
          <a:endParaRPr lang="en-US"/>
        </a:p>
      </dgm:t>
    </dgm:pt>
    <dgm:pt modelId="{53DBB6C5-7F84-4A3C-B1B5-949AC2445589}">
      <dgm:prSet/>
      <dgm:spPr/>
      <dgm:t>
        <a:bodyPr/>
        <a:lstStyle/>
        <a:p>
          <a:pPr>
            <a:lnSpc>
              <a:spcPct val="100000"/>
            </a:lnSpc>
          </a:pPr>
          <a:r>
            <a:rPr lang="en-US"/>
            <a:t>Understanding these data structures helps in writing more reliable and maintainable Python software solutions.</a:t>
          </a:r>
        </a:p>
      </dgm:t>
    </dgm:pt>
    <dgm:pt modelId="{767B49C4-F251-47DE-9E30-5CD76AC7A261}" type="parTrans" cxnId="{4BCE127A-D35C-4103-95A4-BDCC9E325919}">
      <dgm:prSet/>
      <dgm:spPr/>
      <dgm:t>
        <a:bodyPr/>
        <a:lstStyle/>
        <a:p>
          <a:endParaRPr lang="en-US"/>
        </a:p>
      </dgm:t>
    </dgm:pt>
    <dgm:pt modelId="{3A28A86D-95A0-4F5B-8196-E985A351D8E6}" type="sibTrans" cxnId="{4BCE127A-D35C-4103-95A4-BDCC9E325919}">
      <dgm:prSet/>
      <dgm:spPr/>
      <dgm:t>
        <a:bodyPr/>
        <a:lstStyle/>
        <a:p>
          <a:endParaRPr lang="en-US"/>
        </a:p>
      </dgm:t>
    </dgm:pt>
    <dgm:pt modelId="{EBC61525-7907-4863-90B2-F0EF82F9D255}">
      <dgm:prSet/>
      <dgm:spPr/>
      <dgm:t>
        <a:bodyPr/>
        <a:lstStyle/>
        <a:p>
          <a:pPr>
            <a:lnSpc>
              <a:spcPct val="100000"/>
            </a:lnSpc>
            <a:defRPr b="1"/>
          </a:pPr>
          <a:r>
            <a:rPr lang="en-US"/>
            <a:t>Proficient Python Development</a:t>
          </a:r>
        </a:p>
      </dgm:t>
    </dgm:pt>
    <dgm:pt modelId="{34A86DAA-4A92-4237-AA7C-4FD5149379C6}" type="parTrans" cxnId="{FC1E1992-8FE5-41F0-8B0E-EE4D93065CD4}">
      <dgm:prSet/>
      <dgm:spPr/>
      <dgm:t>
        <a:bodyPr/>
        <a:lstStyle/>
        <a:p>
          <a:endParaRPr lang="en-US"/>
        </a:p>
      </dgm:t>
    </dgm:pt>
    <dgm:pt modelId="{6F398CD0-C94E-4BDE-B2D7-4C08F2418E68}" type="sibTrans" cxnId="{FC1E1992-8FE5-41F0-8B0E-EE4D93065CD4}">
      <dgm:prSet/>
      <dgm:spPr/>
      <dgm:t>
        <a:bodyPr/>
        <a:lstStyle/>
        <a:p>
          <a:endParaRPr lang="en-US"/>
        </a:p>
      </dgm:t>
    </dgm:pt>
    <dgm:pt modelId="{02F0D877-2530-499D-AB69-DD564DD85FD3}">
      <dgm:prSet/>
      <dgm:spPr/>
      <dgm:t>
        <a:bodyPr/>
        <a:lstStyle/>
        <a:p>
          <a:pPr>
            <a:lnSpc>
              <a:spcPct val="100000"/>
            </a:lnSpc>
          </a:pPr>
          <a:r>
            <a:rPr lang="en-US"/>
            <a:t>Knowing the differences and uses of arrays, lists, and dictionaries is crucial for becoming a skilled Python developer.</a:t>
          </a:r>
        </a:p>
      </dgm:t>
    </dgm:pt>
    <dgm:pt modelId="{A310B829-248C-4348-89FB-7A02FFA9C16C}" type="parTrans" cxnId="{67B18675-30E3-48AA-B29F-FF9ADB31DC52}">
      <dgm:prSet/>
      <dgm:spPr/>
      <dgm:t>
        <a:bodyPr/>
        <a:lstStyle/>
        <a:p>
          <a:endParaRPr lang="en-US"/>
        </a:p>
      </dgm:t>
    </dgm:pt>
    <dgm:pt modelId="{80651995-1C1D-4D69-9720-0AC26F765946}" type="sibTrans" cxnId="{67B18675-30E3-48AA-B29F-FF9ADB31DC52}">
      <dgm:prSet/>
      <dgm:spPr/>
      <dgm:t>
        <a:bodyPr/>
        <a:lstStyle/>
        <a:p>
          <a:endParaRPr lang="en-US"/>
        </a:p>
      </dgm:t>
    </dgm:pt>
    <dgm:pt modelId="{DBA12433-7E7D-4755-940E-D2AE10BA4002}" type="pres">
      <dgm:prSet presAssocID="{E5A27BD6-18D1-4787-B3B8-24E8798AC9B7}" presName="Name0" presStyleCnt="0">
        <dgm:presLayoutVars>
          <dgm:dir/>
          <dgm:resizeHandles val="exact"/>
        </dgm:presLayoutVars>
      </dgm:prSet>
      <dgm:spPr/>
    </dgm:pt>
    <dgm:pt modelId="{58725C5E-D85E-47B3-8924-C67518AA78C7}" type="pres">
      <dgm:prSet presAssocID="{BC49F012-A600-49C7-9C26-9D85A2215B2A}" presName="compNode" presStyleCnt="0"/>
      <dgm:spPr/>
    </dgm:pt>
    <dgm:pt modelId="{C1AE2623-F107-4797-85E9-DEEAE2AEDA56}" type="pres">
      <dgm:prSet presAssocID="{BC49F012-A600-49C7-9C26-9D85A2215B2A}" presName="pictRect" presStyleLbl="revTx" presStyleIdx="0" presStyleCnt="6">
        <dgm:presLayoutVars>
          <dgm:chMax val="0"/>
          <dgm:bulletEnabled/>
        </dgm:presLayoutVars>
      </dgm:prSet>
      <dgm:spPr/>
    </dgm:pt>
    <dgm:pt modelId="{14CB4994-6CA8-4304-B6AA-691EE3B36D54}" type="pres">
      <dgm:prSet presAssocID="{BC49F012-A600-49C7-9C26-9D85A2215B2A}" presName="textRect" presStyleLbl="revTx" presStyleIdx="1" presStyleCnt="6">
        <dgm:presLayoutVars>
          <dgm:bulletEnabled/>
        </dgm:presLayoutVars>
      </dgm:prSet>
      <dgm:spPr/>
    </dgm:pt>
    <dgm:pt modelId="{C8253A7B-04DB-4273-B475-4446B738706E}" type="pres">
      <dgm:prSet presAssocID="{F4FCEC25-9BA5-4333-A58A-F780EAC17774}" presName="sibTrans" presStyleLbl="sibTrans2D1" presStyleIdx="0" presStyleCnt="0"/>
      <dgm:spPr/>
    </dgm:pt>
    <dgm:pt modelId="{2A1E3D39-9CBB-49D6-A30C-568CD902C0ED}" type="pres">
      <dgm:prSet presAssocID="{765345B0-F74F-47F3-8546-2689E8607625}" presName="compNode" presStyleCnt="0"/>
      <dgm:spPr/>
    </dgm:pt>
    <dgm:pt modelId="{7449FBA4-38E2-4E4F-B12C-61617A7CBC4E}" type="pres">
      <dgm:prSet presAssocID="{765345B0-F74F-47F3-8546-2689E8607625}" presName="pictRect" presStyleLbl="revTx" presStyleIdx="2" presStyleCnt="6">
        <dgm:presLayoutVars>
          <dgm:chMax val="0"/>
          <dgm:bulletEnabled/>
        </dgm:presLayoutVars>
      </dgm:prSet>
      <dgm:spPr/>
    </dgm:pt>
    <dgm:pt modelId="{5C1F8FCA-7DA7-40A2-8E75-D99965DA1203}" type="pres">
      <dgm:prSet presAssocID="{765345B0-F74F-47F3-8546-2689E8607625}" presName="textRect" presStyleLbl="revTx" presStyleIdx="3" presStyleCnt="6">
        <dgm:presLayoutVars>
          <dgm:bulletEnabled/>
        </dgm:presLayoutVars>
      </dgm:prSet>
      <dgm:spPr/>
    </dgm:pt>
    <dgm:pt modelId="{D1C51572-F53A-4D71-97B4-A37D6B46BECC}" type="pres">
      <dgm:prSet presAssocID="{C34DFE34-38FC-4C93-B85F-0211948CCC9D}" presName="sibTrans" presStyleLbl="sibTrans2D1" presStyleIdx="0" presStyleCnt="0"/>
      <dgm:spPr/>
    </dgm:pt>
    <dgm:pt modelId="{FD0CB42E-19ED-4904-B2CA-1D53C6743D35}" type="pres">
      <dgm:prSet presAssocID="{EBC61525-7907-4863-90B2-F0EF82F9D255}" presName="compNode" presStyleCnt="0"/>
      <dgm:spPr/>
    </dgm:pt>
    <dgm:pt modelId="{4EE665FD-398B-44DD-AAC9-8336554F06D1}" type="pres">
      <dgm:prSet presAssocID="{EBC61525-7907-4863-90B2-F0EF82F9D255}" presName="pictRect" presStyleLbl="revTx" presStyleIdx="4" presStyleCnt="6">
        <dgm:presLayoutVars>
          <dgm:chMax val="0"/>
          <dgm:bulletEnabled/>
        </dgm:presLayoutVars>
      </dgm:prSet>
      <dgm:spPr/>
    </dgm:pt>
    <dgm:pt modelId="{12E639C1-BADA-4410-8521-4024DA5DF50F}" type="pres">
      <dgm:prSet presAssocID="{EBC61525-7907-4863-90B2-F0EF82F9D255}" presName="textRect" presStyleLbl="revTx" presStyleIdx="5" presStyleCnt="6">
        <dgm:presLayoutVars>
          <dgm:bulletEnabled/>
        </dgm:presLayoutVars>
      </dgm:prSet>
      <dgm:spPr/>
    </dgm:pt>
  </dgm:ptLst>
  <dgm:cxnLst>
    <dgm:cxn modelId="{62E5FB00-BBE2-4D03-A255-DDD70A18AAED}" type="presOf" srcId="{765345B0-F74F-47F3-8546-2689E8607625}" destId="{7449FBA4-38E2-4E4F-B12C-61617A7CBC4E}" srcOrd="0" destOrd="0" presId="urn:microsoft.com/office/officeart/2024/3/layout/hArchList1"/>
    <dgm:cxn modelId="{C0FF9332-0E9F-4620-9F6B-FFA13465A4B2}" type="presOf" srcId="{BC49F012-A600-49C7-9C26-9D85A2215B2A}" destId="{C1AE2623-F107-4797-85E9-DEEAE2AEDA56}" srcOrd="0" destOrd="0" presId="urn:microsoft.com/office/officeart/2024/3/layout/hArchList1"/>
    <dgm:cxn modelId="{6A95CB33-3557-403E-AC06-92B990507027}" type="presOf" srcId="{EBC61525-7907-4863-90B2-F0EF82F9D255}" destId="{4EE665FD-398B-44DD-AAC9-8336554F06D1}" srcOrd="0" destOrd="0" presId="urn:microsoft.com/office/officeart/2024/3/layout/hArchList1"/>
    <dgm:cxn modelId="{871DE43C-06A4-47C2-BEBD-09AD220FE4BE}" type="presOf" srcId="{F4FCEC25-9BA5-4333-A58A-F780EAC17774}" destId="{C8253A7B-04DB-4273-B475-4446B738706E}" srcOrd="0" destOrd="0" presId="urn:microsoft.com/office/officeart/2024/3/layout/hArchList1"/>
    <dgm:cxn modelId="{DCE7B548-E196-4071-BA53-B06EB98ABF3F}" type="presOf" srcId="{72924318-2CAD-4B7D-9BC5-C586F9BF7458}" destId="{14CB4994-6CA8-4304-B6AA-691EE3B36D54}" srcOrd="0" destOrd="0" presId="urn:microsoft.com/office/officeart/2024/3/layout/hArchList1"/>
    <dgm:cxn modelId="{862EF072-DD27-4A23-8D6B-FE781051BBCF}" srcId="{E5A27BD6-18D1-4787-B3B8-24E8798AC9B7}" destId="{BC49F012-A600-49C7-9C26-9D85A2215B2A}" srcOrd="0" destOrd="0" parTransId="{E464A17D-F16D-40BE-A438-BD1DF62B5191}" sibTransId="{F4FCEC25-9BA5-4333-A58A-F780EAC17774}"/>
    <dgm:cxn modelId="{67B18675-30E3-48AA-B29F-FF9ADB31DC52}" srcId="{EBC61525-7907-4863-90B2-F0EF82F9D255}" destId="{02F0D877-2530-499D-AB69-DD564DD85FD3}" srcOrd="0" destOrd="0" parTransId="{A310B829-248C-4348-89FB-7A02FFA9C16C}" sibTransId="{80651995-1C1D-4D69-9720-0AC26F765946}"/>
    <dgm:cxn modelId="{1893A679-0F7F-4D02-9279-C2E10CD94C20}" type="presOf" srcId="{C34DFE34-38FC-4C93-B85F-0211948CCC9D}" destId="{D1C51572-F53A-4D71-97B4-A37D6B46BECC}" srcOrd="0" destOrd="0" presId="urn:microsoft.com/office/officeart/2024/3/layout/hArchList1"/>
    <dgm:cxn modelId="{4BCE127A-D35C-4103-95A4-BDCC9E325919}" srcId="{765345B0-F74F-47F3-8546-2689E8607625}" destId="{53DBB6C5-7F84-4A3C-B1B5-949AC2445589}" srcOrd="0" destOrd="0" parTransId="{767B49C4-F251-47DE-9E30-5CD76AC7A261}" sibTransId="{3A28A86D-95A0-4F5B-8196-E985A351D8E6}"/>
    <dgm:cxn modelId="{68DD987B-9B4E-43E7-8D66-67E41BDE2BF5}" type="presOf" srcId="{E5A27BD6-18D1-4787-B3B8-24E8798AC9B7}" destId="{DBA12433-7E7D-4755-940E-D2AE10BA4002}" srcOrd="0" destOrd="0" presId="urn:microsoft.com/office/officeart/2024/3/layout/hArchList1"/>
    <dgm:cxn modelId="{FC1E1992-8FE5-41F0-8B0E-EE4D93065CD4}" srcId="{E5A27BD6-18D1-4787-B3B8-24E8798AC9B7}" destId="{EBC61525-7907-4863-90B2-F0EF82F9D255}" srcOrd="2" destOrd="0" parTransId="{34A86DAA-4A92-4237-AA7C-4FD5149379C6}" sibTransId="{6F398CD0-C94E-4BDE-B2D7-4C08F2418E68}"/>
    <dgm:cxn modelId="{312F4B98-7056-407C-8924-3AC3A7BEDB3A}" srcId="{BC49F012-A600-49C7-9C26-9D85A2215B2A}" destId="{72924318-2CAD-4B7D-9BC5-C586F9BF7458}" srcOrd="0" destOrd="0" parTransId="{D1F51989-673D-4EF1-B660-B5CB38D7A943}" sibTransId="{C713C892-7754-46ED-9384-5397C3748D7F}"/>
    <dgm:cxn modelId="{3966A0B2-E5BD-4E77-ACC4-AE3F76232B3A}" srcId="{E5A27BD6-18D1-4787-B3B8-24E8798AC9B7}" destId="{765345B0-F74F-47F3-8546-2689E8607625}" srcOrd="1" destOrd="0" parTransId="{74997837-BDF5-4732-A087-9E06C7E91162}" sibTransId="{C34DFE34-38FC-4C93-B85F-0211948CCC9D}"/>
    <dgm:cxn modelId="{156934B8-DB67-42B7-BC42-4610B3B32C9C}" type="presOf" srcId="{53DBB6C5-7F84-4A3C-B1B5-949AC2445589}" destId="{5C1F8FCA-7DA7-40A2-8E75-D99965DA1203}" srcOrd="0" destOrd="0" presId="urn:microsoft.com/office/officeart/2024/3/layout/hArchList1"/>
    <dgm:cxn modelId="{36E7E1D2-BAFF-490C-84A6-9954662CA858}" type="presOf" srcId="{02F0D877-2530-499D-AB69-DD564DD85FD3}" destId="{12E639C1-BADA-4410-8521-4024DA5DF50F}" srcOrd="0" destOrd="0" presId="urn:microsoft.com/office/officeart/2024/3/layout/hArchList1"/>
    <dgm:cxn modelId="{D21466C2-0C96-4155-8ED0-AFE5AA7FEC8A}" type="presParOf" srcId="{DBA12433-7E7D-4755-940E-D2AE10BA4002}" destId="{58725C5E-D85E-47B3-8924-C67518AA78C7}" srcOrd="0" destOrd="0" presId="urn:microsoft.com/office/officeart/2024/3/layout/hArchList1"/>
    <dgm:cxn modelId="{FFEB8E56-8FDA-4C9C-A97B-F99C3406A132}" type="presParOf" srcId="{58725C5E-D85E-47B3-8924-C67518AA78C7}" destId="{C1AE2623-F107-4797-85E9-DEEAE2AEDA56}" srcOrd="0" destOrd="0" presId="urn:microsoft.com/office/officeart/2024/3/layout/hArchList1"/>
    <dgm:cxn modelId="{896510AA-52E6-4537-B856-10D35021D1B1}" type="presParOf" srcId="{58725C5E-D85E-47B3-8924-C67518AA78C7}" destId="{14CB4994-6CA8-4304-B6AA-691EE3B36D54}" srcOrd="1" destOrd="0" presId="urn:microsoft.com/office/officeart/2024/3/layout/hArchList1"/>
    <dgm:cxn modelId="{8D592D69-2499-4620-BB1A-E3F35E01DA6F}" type="presParOf" srcId="{DBA12433-7E7D-4755-940E-D2AE10BA4002}" destId="{C8253A7B-04DB-4273-B475-4446B738706E}" srcOrd="1" destOrd="0" presId="urn:microsoft.com/office/officeart/2024/3/layout/hArchList1"/>
    <dgm:cxn modelId="{EC29902F-2699-4AB9-BAA0-D613780A5651}" type="presParOf" srcId="{DBA12433-7E7D-4755-940E-D2AE10BA4002}" destId="{2A1E3D39-9CBB-49D6-A30C-568CD902C0ED}" srcOrd="2" destOrd="0" presId="urn:microsoft.com/office/officeart/2024/3/layout/hArchList1"/>
    <dgm:cxn modelId="{D063856B-1498-4032-8A34-BFA359BF04AF}" type="presParOf" srcId="{2A1E3D39-9CBB-49D6-A30C-568CD902C0ED}" destId="{7449FBA4-38E2-4E4F-B12C-61617A7CBC4E}" srcOrd="0" destOrd="0" presId="urn:microsoft.com/office/officeart/2024/3/layout/hArchList1"/>
    <dgm:cxn modelId="{48E74C56-5E69-4D50-B448-0E5975B8E221}" type="presParOf" srcId="{2A1E3D39-9CBB-49D6-A30C-568CD902C0ED}" destId="{5C1F8FCA-7DA7-40A2-8E75-D99965DA1203}" srcOrd="1" destOrd="0" presId="urn:microsoft.com/office/officeart/2024/3/layout/hArchList1"/>
    <dgm:cxn modelId="{70E46BF2-2FB8-4FFE-B599-F127AF9C1B27}" type="presParOf" srcId="{DBA12433-7E7D-4755-940E-D2AE10BA4002}" destId="{D1C51572-F53A-4D71-97B4-A37D6B46BECC}" srcOrd="3" destOrd="0" presId="urn:microsoft.com/office/officeart/2024/3/layout/hArchList1"/>
    <dgm:cxn modelId="{8FE2DA57-4219-40F6-B6F8-68ECC56EABB7}" type="presParOf" srcId="{DBA12433-7E7D-4755-940E-D2AE10BA4002}" destId="{FD0CB42E-19ED-4904-B2CA-1D53C6743D35}" srcOrd="4" destOrd="0" presId="urn:microsoft.com/office/officeart/2024/3/layout/hArchList1"/>
    <dgm:cxn modelId="{838F83E7-32A1-4071-8710-A4BDECE99567}" type="presParOf" srcId="{FD0CB42E-19ED-4904-B2CA-1D53C6743D35}" destId="{4EE665FD-398B-44DD-AAC9-8336554F06D1}" srcOrd="0" destOrd="0" presId="urn:microsoft.com/office/officeart/2024/3/layout/hArchList1"/>
    <dgm:cxn modelId="{4ED2637E-E385-49FA-81CD-E6B1AD692935}" type="presParOf" srcId="{FD0CB42E-19ED-4904-B2CA-1D53C6743D35}" destId="{12E639C1-BADA-4410-8521-4024DA5DF50F}"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1807B-348C-44B8-B313-50EC4D56DF63}">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 r="-1"/>
          <a:stretch/>
        </a:blipFill>
        <a:ln>
          <a:noFill/>
        </a:ln>
        <a:effectLst/>
      </dsp:spPr>
      <dsp:style>
        <a:lnRef idx="0">
          <a:scrgbClr r="0" g="0" b="0"/>
        </a:lnRef>
        <a:fillRef idx="3">
          <a:scrgbClr r="0" g="0" b="0"/>
        </a:fillRef>
        <a:effectRef idx="2">
          <a:scrgbClr r="0" g="0" b="0"/>
        </a:effectRef>
        <a:fontRef idx="minor">
          <a:schemeClr val="lt1"/>
        </a:fontRef>
      </dsp:style>
    </dsp:sp>
    <dsp:sp modelId="{D851AAB5-87E9-4D94-BCC9-E969A583AC0B}">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Data Type Considerations</a:t>
          </a:r>
        </a:p>
      </dsp:txBody>
      <dsp:txXfrm>
        <a:off x="1861599" y="0"/>
        <a:ext cx="5167674" cy="346182"/>
      </dsp:txXfrm>
    </dsp:sp>
    <dsp:sp modelId="{1CD973C5-05EF-464A-8400-4C746B6DF986}">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Selecting data structures depends on the type of data being handled for efficient management.</a:t>
          </a:r>
        </a:p>
      </dsp:txBody>
      <dsp:txXfrm>
        <a:off x="1861599" y="346182"/>
        <a:ext cx="5167674" cy="1335417"/>
      </dsp:txXfrm>
    </dsp:sp>
    <dsp:sp modelId="{2C589EEB-AB5D-4DF6-8253-A68D6251E2A2}">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blipFill>
        <a:ln>
          <a:noFill/>
        </a:ln>
        <a:effectLst/>
      </dsp:spPr>
      <dsp:style>
        <a:lnRef idx="0">
          <a:scrgbClr r="0" g="0" b="0"/>
        </a:lnRef>
        <a:fillRef idx="3">
          <a:scrgbClr r="0" g="0" b="0"/>
        </a:fillRef>
        <a:effectRef idx="2">
          <a:scrgbClr r="0" g="0" b="0"/>
        </a:effectRef>
        <a:fontRef idx="minor">
          <a:schemeClr val="lt1"/>
        </a:fontRef>
      </dsp:style>
    </dsp:sp>
    <dsp:sp modelId="{2384486A-F9C1-4F90-9676-61B191F77927}">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Operation Requirements</a:t>
          </a:r>
        </a:p>
      </dsp:txBody>
      <dsp:txXfrm>
        <a:off x="1861599" y="1816127"/>
        <a:ext cx="5167674" cy="346182"/>
      </dsp:txXfrm>
    </dsp:sp>
    <dsp:sp modelId="{033BBC4A-9147-4F24-A820-C0CF0C40DC97}">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required operations guides choosing the optimal data structure for tasks like searching or sorting.</a:t>
          </a:r>
        </a:p>
      </dsp:txBody>
      <dsp:txXfrm>
        <a:off x="1861599" y="2162310"/>
        <a:ext cx="5167674" cy="1335417"/>
      </dsp:txXfrm>
    </dsp:sp>
    <dsp:sp modelId="{A8D220C5-8859-4CC3-AEA4-5362CCD2F5D5}">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702" r="16547" b="-2"/>
          <a:stretch/>
        </a:blipFill>
        <a:ln>
          <a:noFill/>
        </a:ln>
        <a:effectLst/>
      </dsp:spPr>
      <dsp:style>
        <a:lnRef idx="0">
          <a:scrgbClr r="0" g="0" b="0"/>
        </a:lnRef>
        <a:fillRef idx="3">
          <a:scrgbClr r="0" g="0" b="0"/>
        </a:fillRef>
        <a:effectRef idx="2">
          <a:scrgbClr r="0" g="0" b="0"/>
        </a:effectRef>
        <a:fontRef idx="minor">
          <a:schemeClr val="lt1"/>
        </a:fontRef>
      </dsp:style>
    </dsp:sp>
    <dsp:sp modelId="{26D8FF3F-8A25-4E21-B5B4-8C52A75EE785}">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Performance Optimization</a:t>
          </a:r>
        </a:p>
      </dsp:txBody>
      <dsp:txXfrm>
        <a:off x="1861599" y="3632255"/>
        <a:ext cx="5167674" cy="346182"/>
      </dsp:txXfrm>
    </dsp:sp>
    <dsp:sp modelId="{6FDA9170-3940-473D-8DA3-1E5D27548D5D}">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Proper data structure choice enhances memory usage and execution speed, improving overall system performance.</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AE2623-F107-4797-85E9-DEEAE2AEDA56}">
      <dsp:nvSpPr>
        <dsp:cNvPr id="0" name=""/>
        <dsp:cNvSpPr/>
      </dsp:nvSpPr>
      <dsp:spPr>
        <a:xfrm>
          <a:off x="0"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Efficient Data Handling</a:t>
          </a:r>
        </a:p>
      </dsp:txBody>
      <dsp:txXfrm>
        <a:off x="0" y="0"/>
        <a:ext cx="3377565" cy="320182"/>
      </dsp:txXfrm>
    </dsp:sp>
    <dsp:sp modelId="{14CB4994-6CA8-4304-B6AA-691EE3B36D54}">
      <dsp:nvSpPr>
        <dsp:cNvPr id="0" name=""/>
        <dsp:cNvSpPr/>
      </dsp:nvSpPr>
      <dsp:spPr>
        <a:xfrm>
          <a:off x="0"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Mastering arrays, lists, and dictionaries enables efficient storage and manipulation of data in Python programs.</a:t>
          </a:r>
        </a:p>
      </dsp:txBody>
      <dsp:txXfrm>
        <a:off x="0" y="320182"/>
        <a:ext cx="3377565" cy="2135895"/>
      </dsp:txXfrm>
    </dsp:sp>
    <dsp:sp modelId="{7449FBA4-38E2-4E4F-B12C-61617A7CBC4E}">
      <dsp:nvSpPr>
        <dsp:cNvPr id="0" name=""/>
        <dsp:cNvSpPr/>
      </dsp:nvSpPr>
      <dsp:spPr>
        <a:xfrm>
          <a:off x="3715321"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Writing Robust Programs</a:t>
          </a:r>
        </a:p>
      </dsp:txBody>
      <dsp:txXfrm>
        <a:off x="3715321" y="0"/>
        <a:ext cx="3377565" cy="320182"/>
      </dsp:txXfrm>
    </dsp:sp>
    <dsp:sp modelId="{5C1F8FCA-7DA7-40A2-8E75-D99965DA1203}">
      <dsp:nvSpPr>
        <dsp:cNvPr id="0" name=""/>
        <dsp:cNvSpPr/>
      </dsp:nvSpPr>
      <dsp:spPr>
        <a:xfrm>
          <a:off x="3715321"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Understanding these data structures helps in writing more reliable and maintainable Python software solutions.</a:t>
          </a:r>
        </a:p>
      </dsp:txBody>
      <dsp:txXfrm>
        <a:off x="3715321" y="320182"/>
        <a:ext cx="3377565" cy="2135895"/>
      </dsp:txXfrm>
    </dsp:sp>
    <dsp:sp modelId="{4EE665FD-398B-44DD-AAC9-8336554F06D1}">
      <dsp:nvSpPr>
        <dsp:cNvPr id="0" name=""/>
        <dsp:cNvSpPr/>
      </dsp:nvSpPr>
      <dsp:spPr>
        <a:xfrm>
          <a:off x="7430643"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Proficient Python Development</a:t>
          </a:r>
        </a:p>
      </dsp:txBody>
      <dsp:txXfrm>
        <a:off x="7430643" y="0"/>
        <a:ext cx="3377565" cy="320182"/>
      </dsp:txXfrm>
    </dsp:sp>
    <dsp:sp modelId="{12E639C1-BADA-4410-8521-4024DA5DF50F}">
      <dsp:nvSpPr>
        <dsp:cNvPr id="0" name=""/>
        <dsp:cNvSpPr/>
      </dsp:nvSpPr>
      <dsp:spPr>
        <a:xfrm>
          <a:off x="7430643"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Knowing the differences and uses of arrays, lists, and dictionaries is crucial for becoming a skilled Python developer.</a:t>
          </a:r>
        </a:p>
      </dsp:txBody>
      <dsp:txXfrm>
        <a:off x="7430643" y="320182"/>
        <a:ext cx="3377565" cy="21358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FD3A9-AF0D-4F44-AC5C-CBD3CF1755B1}" type="datetimeFigureOut">
              <a:rPr lang="en-US" smtClean="0"/>
              <a:t>7/5/2025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B545D2-0618-4F51-80A0-8726ECC50F23}" type="slidenum">
              <a:rPr lang="en-US" smtClean="0"/>
              <a:t>‹#›</a:t>
            </a:fld>
            <a:endParaRPr lang="en-US"/>
          </a:p>
        </p:txBody>
      </p:sp>
    </p:spTree>
    <p:extLst>
      <p:ext uri="{BB962C8B-B14F-4D97-AF65-F5344CB8AC3E}">
        <p14:creationId xmlns:p14="http://schemas.microsoft.com/office/powerpoint/2010/main" val="178366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9C8E1-EA5A-4563-B1DE-0B305E76FE4C}" type="slidenum">
              <a:rPr lang="en-US" smtClean="0"/>
              <a:t>1</a:t>
            </a:fld>
            <a:endParaRPr lang="en-US"/>
          </a:p>
        </p:txBody>
      </p:sp>
    </p:spTree>
    <p:extLst>
      <p:ext uri="{BB962C8B-B14F-4D97-AF65-F5344CB8AC3E}">
        <p14:creationId xmlns:p14="http://schemas.microsoft.com/office/powerpoint/2010/main" val="381925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Indexing allows access to individual elements, slicing extracts sublists, and iteration enables processing each element in a list. Mastering these operations is fundamental for working with lists.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10</a:t>
            </a:fld>
            <a:endParaRPr lang="en-US"/>
          </a:p>
        </p:txBody>
      </p:sp>
    </p:spTree>
    <p:extLst>
      <p:ext uri="{BB962C8B-B14F-4D97-AF65-F5344CB8AC3E}">
        <p14:creationId xmlns:p14="http://schemas.microsoft.com/office/powerpoint/2010/main" val="3493976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9C8E1-EA5A-4563-B1DE-0B305E76FE4C}" type="slidenum">
              <a:rPr lang="en-US" smtClean="0"/>
              <a:t>11</a:t>
            </a:fld>
            <a:endParaRPr lang="en-US"/>
          </a:p>
        </p:txBody>
      </p:sp>
    </p:spTree>
    <p:extLst>
      <p:ext uri="{BB962C8B-B14F-4D97-AF65-F5344CB8AC3E}">
        <p14:creationId xmlns:p14="http://schemas.microsoft.com/office/powerpoint/2010/main" val="462185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Dictionaries provide an efficient way to organize and access data by keys rather than by position, making them ideal for datasets with unique identifiers or for mapping relationships.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12</a:t>
            </a:fld>
            <a:endParaRPr lang="en-US"/>
          </a:p>
        </p:txBody>
      </p:sp>
    </p:spTree>
    <p:extLst>
      <p:ext uri="{BB962C8B-B14F-4D97-AF65-F5344CB8AC3E}">
        <p14:creationId xmlns:p14="http://schemas.microsoft.com/office/powerpoint/2010/main" val="2774273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You can create dictionaries using curly braces, add or update key-value pairs dynamically, and access values using their corresponding keys, which is essential for data manipulation tasks.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13</a:t>
            </a:fld>
            <a:endParaRPr lang="en-US"/>
          </a:p>
        </p:txBody>
      </p:sp>
    </p:spTree>
    <p:extLst>
      <p:ext uri="{BB962C8B-B14F-4D97-AF65-F5344CB8AC3E}">
        <p14:creationId xmlns:p14="http://schemas.microsoft.com/office/powerpoint/2010/main" val="2029266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Dictionaries support iteration over keys, values, or items. Common methods like keys(), values(), and items() facilitate efficient data processing and extraction.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14</a:t>
            </a:fld>
            <a:endParaRPr lang="en-US"/>
          </a:p>
        </p:txBody>
      </p:sp>
    </p:spTree>
    <p:extLst>
      <p:ext uri="{BB962C8B-B14F-4D97-AF65-F5344CB8AC3E}">
        <p14:creationId xmlns:p14="http://schemas.microsoft.com/office/powerpoint/2010/main" val="592899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9C8E1-EA5A-4563-B1DE-0B305E76FE4C}" type="slidenum">
              <a:rPr lang="en-US" smtClean="0"/>
              <a:t>15</a:t>
            </a:fld>
            <a:endParaRPr lang="en-US"/>
          </a:p>
        </p:txBody>
      </p:sp>
    </p:spTree>
    <p:extLst>
      <p:ext uri="{BB962C8B-B14F-4D97-AF65-F5344CB8AC3E}">
        <p14:creationId xmlns:p14="http://schemas.microsoft.com/office/powerpoint/2010/main" val="98105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Choosing the suitable data structure depends on the nature of data, operations needed, and efficiency requirements. Understanding trade-offs helps in writing optimized code.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16</a:t>
            </a:fld>
            <a:endParaRPr lang="en-US"/>
          </a:p>
        </p:txBody>
      </p:sp>
    </p:spTree>
    <p:extLst>
      <p:ext uri="{BB962C8B-B14F-4D97-AF65-F5344CB8AC3E}">
        <p14:creationId xmlns:p14="http://schemas.microsoft.com/office/powerpoint/2010/main" val="2356787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Different data structures offer varying performance characteristics in terms of time and space complexity. Knowing these helps in making informed decisions to improve program speed and resource use.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17</a:t>
            </a:fld>
            <a:endParaRPr lang="en-US"/>
          </a:p>
        </p:txBody>
      </p:sp>
    </p:spTree>
    <p:extLst>
      <p:ext uri="{BB962C8B-B14F-4D97-AF65-F5344CB8AC3E}">
        <p14:creationId xmlns:p14="http://schemas.microsoft.com/office/powerpoint/2010/main" val="3056203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Examples from real projects demonstrate effective use of arrays, lists, and dictionaries. Following best practices ensures maintainable and scalable code.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18</a:t>
            </a:fld>
            <a:endParaRPr lang="en-US"/>
          </a:p>
        </p:txBody>
      </p:sp>
    </p:spTree>
    <p:extLst>
      <p:ext uri="{BB962C8B-B14F-4D97-AF65-F5344CB8AC3E}">
        <p14:creationId xmlns:p14="http://schemas.microsoft.com/office/powerpoint/2010/main" val="2083159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9C8E1-EA5A-4563-B1DE-0B305E76FE4C}" type="slidenum">
              <a:rPr lang="en-US" smtClean="0"/>
              <a:t>19</a:t>
            </a:fld>
            <a:endParaRPr lang="en-US"/>
          </a:p>
        </p:txBody>
      </p:sp>
    </p:spTree>
    <p:extLst>
      <p:ext uri="{BB962C8B-B14F-4D97-AF65-F5344CB8AC3E}">
        <p14:creationId xmlns:p14="http://schemas.microsoft.com/office/powerpoint/2010/main" val="1390531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begin with an introduction to data structures in Python, then delve into arrays and lists, followed by dictionaries. Lastly, we will examine practical examples and performance considerations to help you choose the best data structure for your needs.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2</a:t>
            </a:fld>
            <a:endParaRPr lang="en-US"/>
          </a:p>
        </p:txBody>
      </p:sp>
    </p:spTree>
    <p:extLst>
      <p:ext uri="{BB962C8B-B14F-4D97-AF65-F5344CB8AC3E}">
        <p14:creationId xmlns:p14="http://schemas.microsoft.com/office/powerpoint/2010/main" val="3756055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9C8E1-EA5A-4563-B1DE-0B305E76FE4C}" type="slidenum">
              <a:rPr lang="en-US" smtClean="0"/>
              <a:t>3</a:t>
            </a:fld>
            <a:endParaRPr lang="en-US"/>
          </a:p>
        </p:txBody>
      </p:sp>
    </p:spTree>
    <p:extLst>
      <p:ext uri="{BB962C8B-B14F-4D97-AF65-F5344CB8AC3E}">
        <p14:creationId xmlns:p14="http://schemas.microsoft.com/office/powerpoint/2010/main" val="3097178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Data structures organize and store data in a way that enables efficient access and modification. They form the backbone of effective algorithms and are essential for solving complex computational problems.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4</a:t>
            </a:fld>
            <a:endParaRPr lang="en-US"/>
          </a:p>
        </p:txBody>
      </p:sp>
    </p:spTree>
    <p:extLst>
      <p:ext uri="{BB962C8B-B14F-4D97-AF65-F5344CB8AC3E}">
        <p14:creationId xmlns:p14="http://schemas.microsoft.com/office/powerpoint/2010/main" val="1921203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Python includes several built-in data structures such as lists, tuples, dictionaries, and sets. Each has unique properties suitable for various programming scenarios.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5</a:t>
            </a:fld>
            <a:endParaRPr lang="en-US"/>
          </a:p>
        </p:txBody>
      </p:sp>
    </p:spTree>
    <p:extLst>
      <p:ext uri="{BB962C8B-B14F-4D97-AF65-F5344CB8AC3E}">
        <p14:creationId xmlns:p14="http://schemas.microsoft.com/office/powerpoint/2010/main" val="684131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Choosing the right data structure depends on factors like data type, required operations, and performance needs. Understanding these helps optimize both memory usage and execution speed.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6</a:t>
            </a:fld>
            <a:endParaRPr lang="en-US"/>
          </a:p>
        </p:txBody>
      </p:sp>
    </p:spTree>
    <p:extLst>
      <p:ext uri="{BB962C8B-B14F-4D97-AF65-F5344CB8AC3E}">
        <p14:creationId xmlns:p14="http://schemas.microsoft.com/office/powerpoint/2010/main" val="1599534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E9C8E1-EA5A-4563-B1DE-0B305E76FE4C}" type="slidenum">
              <a:rPr lang="en-US" smtClean="0"/>
              <a:t>7</a:t>
            </a:fld>
            <a:endParaRPr lang="en-US"/>
          </a:p>
        </p:txBody>
      </p:sp>
    </p:spTree>
    <p:extLst>
      <p:ext uri="{BB962C8B-B14F-4D97-AF65-F5344CB8AC3E}">
        <p14:creationId xmlns:p14="http://schemas.microsoft.com/office/powerpoint/2010/main" val="333344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While Python lists are flexible and can store mixed data types, arrays from the array module or numpy arrays are more memory-efficient and suited for numerical data. Understanding these distinctions is key to effective programming.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8</a:t>
            </a:fld>
            <a:endParaRPr lang="en-US"/>
          </a:p>
        </p:txBody>
      </p:sp>
    </p:spTree>
    <p:extLst>
      <p:ext uri="{BB962C8B-B14F-4D97-AF65-F5344CB8AC3E}">
        <p14:creationId xmlns:p14="http://schemas.microsoft.com/office/powerpoint/2010/main" val="2618602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Lists are created using square brackets and can be modified by adding, removing, or changing elements. They support dynamic resizing and are widely used for various data handling tasks.
Image source: Microsoft 365 content library
</a:t>
            </a:r>
          </a:p>
        </p:txBody>
      </p:sp>
      <p:sp>
        <p:nvSpPr>
          <p:cNvPr id="4" name="Slide Number Placeholder 3"/>
          <p:cNvSpPr>
            <a:spLocks noGrp="1"/>
          </p:cNvSpPr>
          <p:nvPr>
            <p:ph type="sldNum" sz="quarter" idx="5"/>
          </p:nvPr>
        </p:nvSpPr>
        <p:spPr/>
        <p:txBody>
          <a:bodyPr/>
          <a:lstStyle/>
          <a:p>
            <a:fld id="{B5E9C8E1-EA5A-4563-B1DE-0B305E76FE4C}" type="slidenum">
              <a:rPr lang="en-US" smtClean="0"/>
              <a:t>9</a:t>
            </a:fld>
            <a:endParaRPr lang="en-US"/>
          </a:p>
        </p:txBody>
      </p:sp>
    </p:spTree>
    <p:extLst>
      <p:ext uri="{BB962C8B-B14F-4D97-AF65-F5344CB8AC3E}">
        <p14:creationId xmlns:p14="http://schemas.microsoft.com/office/powerpoint/2010/main" val="204662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7/5/2025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998741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7/5/2025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612254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7/5/2025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3054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7/5/2025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390179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7/5/2025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875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7/5/2025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63208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7/5/2025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88454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7/5/2025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3747950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7/5/2025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139686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7/5/2025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2279864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7/5/2025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a:t>
            </a:fld>
            <a:endParaRPr lang="en-US"/>
          </a:p>
        </p:txBody>
      </p:sp>
    </p:spTree>
    <p:extLst>
      <p:ext uri="{BB962C8B-B14F-4D97-AF65-F5344CB8AC3E}">
        <p14:creationId xmlns:p14="http://schemas.microsoft.com/office/powerpoint/2010/main" val="1185093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7/5/2025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1961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706EA-6BCF-D111-5637-9AAADAF13837}"/>
              </a:ext>
            </a:extLst>
          </p:cNvPr>
          <p:cNvSpPr>
            <a:spLocks noGrp="1"/>
          </p:cNvSpPr>
          <p:nvPr>
            <p:ph type="ctrTitle"/>
          </p:nvPr>
        </p:nvSpPr>
        <p:spPr>
          <a:xfrm>
            <a:off x="1946564" y="1249217"/>
            <a:ext cx="8298873" cy="2258284"/>
          </a:xfrm>
        </p:spPr>
        <p:txBody>
          <a:bodyPr anchor="b">
            <a:normAutofit/>
          </a:bodyPr>
          <a:lstStyle/>
          <a:p>
            <a:pPr algn="ctr">
              <a:lnSpc>
                <a:spcPct val="90000"/>
              </a:lnSpc>
            </a:pPr>
            <a:r>
              <a:rPr lang="en-US" sz="4600"/>
              <a:t>Understanding Data Structures in Python: Arrays, Lists, and Dictionaries</a:t>
            </a:r>
          </a:p>
        </p:txBody>
      </p:sp>
      <p:sp>
        <p:nvSpPr>
          <p:cNvPr id="3" name="Subtitle 2">
            <a:extLst>
              <a:ext uri="{FF2B5EF4-FFF2-40B4-BE49-F238E27FC236}">
                <a16:creationId xmlns:a16="http://schemas.microsoft.com/office/drawing/2014/main" id="{C465B865-2A2A-30AF-EE89-A0313844B1AC}"/>
              </a:ext>
            </a:extLst>
          </p:cNvPr>
          <p:cNvSpPr>
            <a:spLocks noGrp="1"/>
          </p:cNvSpPr>
          <p:nvPr>
            <p:ph type="subTitle" idx="1"/>
          </p:nvPr>
        </p:nvSpPr>
        <p:spPr>
          <a:xfrm>
            <a:off x="1946564" y="4490100"/>
            <a:ext cx="8298873" cy="1282843"/>
          </a:xfrm>
        </p:spPr>
        <p:txBody>
          <a:bodyPr anchor="t">
            <a:normAutofit/>
          </a:bodyPr>
          <a:lstStyle/>
          <a:p>
            <a:pPr algn="ctr"/>
            <a:r>
              <a:rPr lang="en-US" sz="2400"/>
              <a:t>Fundamentals and practical uses for efficient programming</a:t>
            </a:r>
          </a:p>
        </p:txBody>
      </p:sp>
      <p:cxnSp>
        <p:nvCxnSpPr>
          <p:cNvPr id="10" name="Straight Connector 9">
            <a:extLst>
              <a:ext uri="{FF2B5EF4-FFF2-40B4-BE49-F238E27FC236}">
                <a16:creationId xmlns:a16="http://schemas.microsoft.com/office/drawing/2014/main" id="{5E10C1D6-7EDE-467F-89EA-E0244EB623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0240" y="4290504"/>
            <a:ext cx="731520"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884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BA662D-4C4E-489B-3E9D-53624C7C6A24}"/>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Common Operations: Indexing, Slicing, and Iteration</a:t>
            </a:r>
          </a:p>
        </p:txBody>
      </p:sp>
      <p:pic>
        <p:nvPicPr>
          <p:cNvPr id="5" name="Content Placeholder 4" descr="Data center and server racks">
            <a:extLst>
              <a:ext uri="{FF2B5EF4-FFF2-40B4-BE49-F238E27FC236}">
                <a16:creationId xmlns:a16="http://schemas.microsoft.com/office/drawing/2014/main" id="{21EFA04D-466D-450D-BFD3-71F9755F031F}"/>
              </a:ext>
            </a:extLst>
          </p:cNvPr>
          <p:cNvPicPr>
            <a:picLocks noGrp="1" noChangeAspect="1"/>
          </p:cNvPicPr>
          <p:nvPr>
            <p:ph sz="half" idx="1"/>
          </p:nvPr>
        </p:nvPicPr>
        <p:blipFill>
          <a:blip r:embed="rId3"/>
          <a:srcRect l="21219" r="23920"/>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FD2DBFA-34B0-8435-5B7F-548EBE3419D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Indexing Access</a:t>
            </a:r>
          </a:p>
          <a:p>
            <a:pPr marL="0" lvl="1" indent="0">
              <a:buNone/>
            </a:pPr>
            <a:r>
              <a:rPr lang="en-US" sz="1400"/>
              <a:t>Indexing provides direct access to individual elements within a list using their position or index.</a:t>
            </a:r>
          </a:p>
          <a:p>
            <a:pPr marL="0" indent="0">
              <a:spcBef>
                <a:spcPts val="2500"/>
              </a:spcBef>
              <a:buNone/>
            </a:pPr>
            <a:r>
              <a:rPr lang="en-US" sz="1400" b="1"/>
              <a:t>Slicing Sublists</a:t>
            </a:r>
          </a:p>
          <a:p>
            <a:pPr marL="0" lvl="1" indent="0">
              <a:buNone/>
            </a:pPr>
            <a:r>
              <a:rPr lang="en-US" sz="1400"/>
              <a:t>Slicing extracts sublists by selecting a range of elements from the original list.</a:t>
            </a:r>
          </a:p>
          <a:p>
            <a:pPr marL="0" indent="0">
              <a:spcBef>
                <a:spcPts val="2500"/>
              </a:spcBef>
              <a:buNone/>
            </a:pPr>
            <a:r>
              <a:rPr lang="en-US" sz="1400" b="1"/>
              <a:t>Iteration Process</a:t>
            </a:r>
          </a:p>
          <a:p>
            <a:pPr marL="0" lvl="1" indent="0">
              <a:buNone/>
            </a:pPr>
            <a:r>
              <a:rPr lang="en-US" sz="1400"/>
              <a:t>Iteration processes each element in a list sequentially, enabling actions on all elements.</a:t>
            </a:r>
          </a:p>
        </p:txBody>
      </p:sp>
    </p:spTree>
    <p:extLst>
      <p:ext uri="{BB962C8B-B14F-4D97-AF65-F5344CB8AC3E}">
        <p14:creationId xmlns:p14="http://schemas.microsoft.com/office/powerpoint/2010/main" val="3059959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4FF63BE7-A239-41E9-FFB1-BDFBA68F328F}"/>
              </a:ext>
            </a:extLst>
          </p:cNvPr>
          <p:cNvSpPr>
            <a:spLocks noGrp="1"/>
          </p:cNvSpPr>
          <p:nvPr>
            <p:ph type="ctrTitle"/>
          </p:nvPr>
        </p:nvSpPr>
        <p:spPr>
          <a:xfrm>
            <a:off x="559219" y="1115844"/>
            <a:ext cx="7680960" cy="4631911"/>
          </a:xfrm>
        </p:spPr>
        <p:txBody>
          <a:bodyPr anchor="b">
            <a:normAutofit/>
          </a:bodyPr>
          <a:lstStyle/>
          <a:p>
            <a:r>
              <a:rPr lang="en-US" sz="6500"/>
              <a:t>Dictionaries: Key-Value Storage in Python</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68395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E95D7C-4A2F-467E-F328-DAC6B0BF3BDF}"/>
              </a:ext>
            </a:extLst>
          </p:cNvPr>
          <p:cNvSpPr>
            <a:spLocks noGrp="1"/>
          </p:cNvSpPr>
          <p:nvPr>
            <p:ph type="title"/>
          </p:nvPr>
        </p:nvSpPr>
        <p:spPr>
          <a:xfrm>
            <a:off x="640080" y="1371600"/>
            <a:ext cx="5737859" cy="1097280"/>
          </a:xfrm>
        </p:spPr>
        <p:txBody>
          <a:bodyPr vert="horz" lIns="91440" tIns="45720" rIns="91440" bIns="45720" rtlCol="0" anchor="t">
            <a:normAutofit/>
          </a:bodyPr>
          <a:lstStyle/>
          <a:p>
            <a:pPr>
              <a:lnSpc>
                <a:spcPct val="90000"/>
              </a:lnSpc>
            </a:pPr>
            <a:r>
              <a:rPr lang="en-US" sz="3400"/>
              <a:t>Introduction to Dictionaries and Their Use Cases</a:t>
            </a:r>
          </a:p>
        </p:txBody>
      </p:sp>
      <p:cxnSp>
        <p:nvCxnSpPr>
          <p:cNvPr id="14" name="Straight Connector 13">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859AE75-6831-B466-D32B-F43178EE07F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633236"/>
            <a:ext cx="5737860" cy="3666980"/>
          </a:xfrm>
        </p:spPr>
        <p:txBody>
          <a:bodyPr>
            <a:normAutofit/>
          </a:bodyPr>
          <a:lstStyle/>
          <a:p>
            <a:pPr marL="0" indent="0">
              <a:spcBef>
                <a:spcPts val="2500"/>
              </a:spcBef>
              <a:buNone/>
            </a:pPr>
            <a:r>
              <a:rPr lang="en-US" sz="1400" b="1"/>
              <a:t>Key-based Data Access</a:t>
            </a:r>
          </a:p>
          <a:p>
            <a:pPr marL="0" lvl="1" indent="0">
              <a:buNone/>
            </a:pPr>
            <a:r>
              <a:rPr lang="en-US" sz="1400"/>
              <a:t>Dictionaries use unique keys to access data efficiently without relying on position.</a:t>
            </a:r>
          </a:p>
          <a:p>
            <a:pPr marL="0" indent="0">
              <a:spcBef>
                <a:spcPts val="2500"/>
              </a:spcBef>
              <a:buNone/>
            </a:pPr>
            <a:r>
              <a:rPr lang="en-US" sz="1400" b="1"/>
              <a:t>Ideal for Unique Identifiers</a:t>
            </a:r>
          </a:p>
          <a:p>
            <a:pPr marL="0" lvl="1" indent="0">
              <a:buNone/>
            </a:pPr>
            <a:r>
              <a:rPr lang="en-US" sz="1400"/>
              <a:t>Dictionaries excel in managing datasets where each record has a distinct identifier.</a:t>
            </a:r>
          </a:p>
          <a:p>
            <a:pPr marL="0" indent="0">
              <a:spcBef>
                <a:spcPts val="2500"/>
              </a:spcBef>
              <a:buNone/>
            </a:pPr>
            <a:r>
              <a:rPr lang="en-US" sz="1400" b="1"/>
              <a:t>Mapping Relationships</a:t>
            </a:r>
          </a:p>
          <a:p>
            <a:pPr marL="0" lvl="1" indent="0">
              <a:buNone/>
            </a:pPr>
            <a:r>
              <a:rPr lang="en-US" sz="1400"/>
              <a:t>They are effective for mapping and representing complex relationships between data elements.</a:t>
            </a:r>
          </a:p>
        </p:txBody>
      </p:sp>
      <p:pic>
        <p:nvPicPr>
          <p:cNvPr id="5" name="Content Placeholder 4" descr="Networking concept on white matte background.">
            <a:extLst>
              <a:ext uri="{FF2B5EF4-FFF2-40B4-BE49-F238E27FC236}">
                <a16:creationId xmlns:a16="http://schemas.microsoft.com/office/drawing/2014/main" id="{ED2C3561-048E-4027-8459-09F90ACEC78D}"/>
              </a:ext>
            </a:extLst>
          </p:cNvPr>
          <p:cNvPicPr>
            <a:picLocks noGrp="1" noChangeAspect="1"/>
          </p:cNvPicPr>
          <p:nvPr>
            <p:ph sz="half" idx="1"/>
          </p:nvPr>
        </p:nvPicPr>
        <p:blipFill>
          <a:blip r:embed="rId3"/>
          <a:stretch>
            <a:fillRect/>
          </a:stretch>
        </p:blipFill>
        <p:spPr>
          <a:xfrm>
            <a:off x="7155179" y="3018344"/>
            <a:ext cx="4375829" cy="3281871"/>
          </a:xfrm>
          <a:prstGeom prst="rect">
            <a:avLst/>
          </a:prstGeom>
        </p:spPr>
      </p:pic>
    </p:spTree>
    <p:extLst>
      <p:ext uri="{BB962C8B-B14F-4D97-AF65-F5344CB8AC3E}">
        <p14:creationId xmlns:p14="http://schemas.microsoft.com/office/powerpoint/2010/main" val="146603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77C4B2-105C-7622-D642-9723A578D161}"/>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Creating, Updating, and Accessing Dictionary Elements</a:t>
            </a:r>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756F25CE-CD51-445F-B28B-27718E281B7A}"/>
              </a:ext>
            </a:extLst>
          </p:cNvPr>
          <p:cNvPicPr>
            <a:picLocks noGrp="1" noChangeAspect="1"/>
          </p:cNvPicPr>
          <p:nvPr>
            <p:ph sz="half" idx="1"/>
          </p:nvPr>
        </p:nvPicPr>
        <p:blipFill>
          <a:blip r:embed="rId3"/>
          <a:srcRect l="37841" r="7093"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6352EBE-C019-42C4-51A7-FC874FDC886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Creating Dictionaries</a:t>
            </a:r>
          </a:p>
          <a:p>
            <a:pPr marL="0" lvl="1" indent="0">
              <a:buNone/>
            </a:pPr>
            <a:r>
              <a:rPr lang="en-US" sz="1400"/>
              <a:t>Dictionaries are created using curly braces with key-value pairs for efficient data storage.</a:t>
            </a:r>
          </a:p>
          <a:p>
            <a:pPr marL="0" indent="0">
              <a:spcBef>
                <a:spcPts val="2500"/>
              </a:spcBef>
              <a:buNone/>
            </a:pPr>
            <a:r>
              <a:rPr lang="en-US" sz="1400" b="1"/>
              <a:t>Updating Key-Value Pairs</a:t>
            </a:r>
          </a:p>
          <a:p>
            <a:pPr marL="0" lvl="1" indent="0">
              <a:buNone/>
            </a:pPr>
            <a:r>
              <a:rPr lang="en-US" sz="1400"/>
              <a:t>Keys in dictionaries can be added or updated dynamically to modify stored data.</a:t>
            </a:r>
          </a:p>
          <a:p>
            <a:pPr marL="0" indent="0">
              <a:spcBef>
                <a:spcPts val="2500"/>
              </a:spcBef>
              <a:buNone/>
            </a:pPr>
            <a:r>
              <a:rPr lang="en-US" sz="1400" b="1"/>
              <a:t>Accessing Values</a:t>
            </a:r>
          </a:p>
          <a:p>
            <a:pPr marL="0" lvl="1" indent="0">
              <a:buNone/>
            </a:pPr>
            <a:r>
              <a:rPr lang="en-US" sz="1400"/>
              <a:t>Values are accessed using corresponding keys, crucial for data retrieval and manipulation.</a:t>
            </a:r>
          </a:p>
        </p:txBody>
      </p:sp>
    </p:spTree>
    <p:extLst>
      <p:ext uri="{BB962C8B-B14F-4D97-AF65-F5344CB8AC3E}">
        <p14:creationId xmlns:p14="http://schemas.microsoft.com/office/powerpoint/2010/main" val="2111977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DBA65D-20D3-19A0-5DA0-76B7E7C5C5E3}"/>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Iterating and Common Dictionary Methods</a:t>
            </a:r>
          </a:p>
        </p:txBody>
      </p:sp>
      <p:sp>
        <p:nvSpPr>
          <p:cNvPr id="4" name="Content Placeholder 3">
            <a:extLst>
              <a:ext uri="{FF2B5EF4-FFF2-40B4-BE49-F238E27FC236}">
                <a16:creationId xmlns:a16="http://schemas.microsoft.com/office/drawing/2014/main" id="{7CB56337-FEC7-C5C0-C574-E068315A600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Iterating Over Keys</a:t>
            </a:r>
          </a:p>
          <a:p>
            <a:pPr marL="0" lvl="1" indent="0">
              <a:buNone/>
            </a:pPr>
            <a:r>
              <a:rPr lang="en-US" sz="1400"/>
              <a:t>Dictionaries allow iteration directly over keys, enabling efficient access to all dictionary entries.</a:t>
            </a:r>
          </a:p>
          <a:p>
            <a:pPr marL="0" indent="0">
              <a:spcBef>
                <a:spcPts val="2500"/>
              </a:spcBef>
              <a:buNone/>
            </a:pPr>
            <a:r>
              <a:rPr lang="en-US" sz="1400" b="1"/>
              <a:t>Iterating Over Values</a:t>
            </a:r>
          </a:p>
          <a:p>
            <a:pPr marL="0" lvl="1" indent="0">
              <a:buNone/>
            </a:pPr>
            <a:r>
              <a:rPr lang="en-US" sz="1400"/>
              <a:t>Using values() method, you can iterate through all dictionary values without keys.</a:t>
            </a:r>
          </a:p>
          <a:p>
            <a:pPr marL="0" indent="0">
              <a:spcBef>
                <a:spcPts val="2500"/>
              </a:spcBef>
              <a:buNone/>
            </a:pPr>
            <a:r>
              <a:rPr lang="en-US" sz="1400" b="1"/>
              <a:t>Iterating Over Items</a:t>
            </a:r>
          </a:p>
          <a:p>
            <a:pPr marL="0" lvl="1" indent="0">
              <a:buNone/>
            </a:pPr>
            <a:r>
              <a:rPr lang="en-US" sz="1400"/>
              <a:t>The items() method returns key-value pairs, supporting simultaneous iteration over both keys and values.</a:t>
            </a:r>
          </a:p>
        </p:txBody>
      </p:sp>
      <p:pic>
        <p:nvPicPr>
          <p:cNvPr id="5" name="Content Placeholder 4" descr="Concept shot of alphabet soup with computer keys in a bowl with a spoon.  See also">
            <a:extLst>
              <a:ext uri="{FF2B5EF4-FFF2-40B4-BE49-F238E27FC236}">
                <a16:creationId xmlns:a16="http://schemas.microsoft.com/office/drawing/2014/main" id="{D1909B03-A961-4D4D-BB90-FF952CC06287}"/>
              </a:ext>
            </a:extLst>
          </p:cNvPr>
          <p:cNvPicPr>
            <a:picLocks noGrp="1" noChangeAspect="1"/>
          </p:cNvPicPr>
          <p:nvPr>
            <p:ph sz="half" idx="1"/>
          </p:nvPr>
        </p:nvPicPr>
        <p:blipFill>
          <a:blip r:embed="rId3"/>
          <a:srcRect l="29105" r="9090"/>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5571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FF72D66F-1DA3-0916-5925-37CED716B381}"/>
              </a:ext>
            </a:extLst>
          </p:cNvPr>
          <p:cNvSpPr>
            <a:spLocks noGrp="1"/>
          </p:cNvSpPr>
          <p:nvPr>
            <p:ph type="ctrTitle"/>
          </p:nvPr>
        </p:nvSpPr>
        <p:spPr>
          <a:xfrm>
            <a:off x="559219" y="1115844"/>
            <a:ext cx="7680960" cy="4631911"/>
          </a:xfrm>
        </p:spPr>
        <p:txBody>
          <a:bodyPr anchor="b">
            <a:normAutofit/>
          </a:bodyPr>
          <a:lstStyle/>
          <a:p>
            <a:r>
              <a:rPr lang="en-US" sz="6500"/>
              <a:t>Practical Examples and Performance Considerations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1070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F2958-64ED-489A-4F4F-B54C3F98B805}"/>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Selecting the Right Data Structure for a Problem</a:t>
            </a:r>
          </a:p>
        </p:txBody>
      </p:sp>
      <p:sp>
        <p:nvSpPr>
          <p:cNvPr id="4" name="Content Placeholder 3">
            <a:extLst>
              <a:ext uri="{FF2B5EF4-FFF2-40B4-BE49-F238E27FC236}">
                <a16:creationId xmlns:a16="http://schemas.microsoft.com/office/drawing/2014/main" id="{4973A712-4B0F-92A2-B5C9-29018FA42E8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Data Nature Consideration</a:t>
            </a:r>
          </a:p>
          <a:p>
            <a:pPr marL="0" lvl="1" indent="0">
              <a:buNone/>
            </a:pPr>
            <a:r>
              <a:rPr lang="en-US" sz="1400"/>
              <a:t>Selecting a data structure depends on the type and organization of the data involved in the problem.</a:t>
            </a:r>
          </a:p>
          <a:p>
            <a:pPr marL="0" indent="0">
              <a:spcBef>
                <a:spcPts val="2500"/>
              </a:spcBef>
              <a:buNone/>
            </a:pPr>
            <a:r>
              <a:rPr lang="en-US" sz="1400" b="1"/>
              <a:t>Operation Requirements</a:t>
            </a:r>
          </a:p>
          <a:p>
            <a:pPr marL="0" lvl="1" indent="0">
              <a:buNone/>
            </a:pPr>
            <a:r>
              <a:rPr lang="en-US" sz="1400"/>
              <a:t>The choice depends on operations needed such as searching, insertion, deletion, and traversal efficiency.</a:t>
            </a:r>
          </a:p>
          <a:p>
            <a:pPr marL="0" indent="0">
              <a:spcBef>
                <a:spcPts val="2500"/>
              </a:spcBef>
              <a:buNone/>
            </a:pPr>
            <a:r>
              <a:rPr lang="en-US" sz="1400" b="1"/>
              <a:t>Efficiency and Trade-Offs</a:t>
            </a:r>
          </a:p>
          <a:p>
            <a:pPr marL="0" lvl="1" indent="0">
              <a:buNone/>
            </a:pPr>
            <a:r>
              <a:rPr lang="en-US" sz="1400"/>
              <a:t>Understanding time and space trade-offs guides selection of optimized data structures for performance.</a:t>
            </a:r>
          </a:p>
        </p:txBody>
      </p:sp>
      <p:pic>
        <p:nvPicPr>
          <p:cNvPr id="5" name="Content Placeholder 4" descr="Database big data symbol badge">
            <a:extLst>
              <a:ext uri="{FF2B5EF4-FFF2-40B4-BE49-F238E27FC236}">
                <a16:creationId xmlns:a16="http://schemas.microsoft.com/office/drawing/2014/main" id="{9EB51B2A-F666-42ED-AE58-9C013C321446}"/>
              </a:ext>
            </a:extLst>
          </p:cNvPr>
          <p:cNvPicPr>
            <a:picLocks noGrp="1" noChangeAspect="1"/>
          </p:cNvPicPr>
          <p:nvPr>
            <p:ph sz="half" idx="1"/>
          </p:nvPr>
        </p:nvPicPr>
        <p:blipFill>
          <a:blip r:embed="rId3"/>
          <a:srcRect l="8594" r="9001" b="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976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0F097-5AB7-0546-8DFB-9A0331B7DE21}"/>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Efficiency and Performance Comparison</a:t>
            </a:r>
          </a:p>
        </p:txBody>
      </p:sp>
      <p:pic>
        <p:nvPicPr>
          <p:cNvPr id="5" name="Content Placeholder 4" descr="Shot of a businessman looking thoughtfully at a graph against a white background">
            <a:extLst>
              <a:ext uri="{FF2B5EF4-FFF2-40B4-BE49-F238E27FC236}">
                <a16:creationId xmlns:a16="http://schemas.microsoft.com/office/drawing/2014/main" id="{549770F9-8A44-48D4-B43A-A96F71707FE7}"/>
              </a:ext>
            </a:extLst>
          </p:cNvPr>
          <p:cNvPicPr>
            <a:picLocks noGrp="1" noChangeAspect="1"/>
          </p:cNvPicPr>
          <p:nvPr>
            <p:ph sz="half" idx="1"/>
          </p:nvPr>
        </p:nvPicPr>
        <p:blipFill>
          <a:blip r:embed="rId3"/>
          <a:srcRect r="44934"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9227448-0367-9C38-3020-0891907FFBA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Time Complexity Differences</a:t>
            </a:r>
          </a:p>
          <a:p>
            <a:pPr marL="0" lvl="1" indent="0">
              <a:buNone/>
            </a:pPr>
            <a:r>
              <a:rPr lang="en-US" sz="1400"/>
              <a:t>Understanding time complexity helps choose data structures that optimize program speed for different operations.</a:t>
            </a:r>
          </a:p>
          <a:p>
            <a:pPr marL="0" indent="0">
              <a:spcBef>
                <a:spcPts val="2500"/>
              </a:spcBef>
              <a:buNone/>
            </a:pPr>
            <a:r>
              <a:rPr lang="en-US" sz="1400" b="1"/>
              <a:t>Space Complexity Impact</a:t>
            </a:r>
          </a:p>
          <a:p>
            <a:pPr marL="0" lvl="1" indent="0">
              <a:buNone/>
            </a:pPr>
            <a:r>
              <a:rPr lang="en-US" sz="1400"/>
              <a:t>Different data structures consume varying amounts of memory, affecting overall resource utilization.</a:t>
            </a:r>
          </a:p>
          <a:p>
            <a:pPr marL="0" indent="0">
              <a:spcBef>
                <a:spcPts val="2500"/>
              </a:spcBef>
              <a:buNone/>
            </a:pPr>
            <a:r>
              <a:rPr lang="en-US" sz="1400" b="1"/>
              <a:t>Informed Decision Making</a:t>
            </a:r>
          </a:p>
          <a:p>
            <a:pPr marL="0" lvl="1" indent="0">
              <a:buNone/>
            </a:pPr>
            <a:r>
              <a:rPr lang="en-US" sz="1400"/>
              <a:t>Knowing efficiency and performance aids programmers in selecting the best data structure for specific tasks.</a:t>
            </a:r>
          </a:p>
        </p:txBody>
      </p:sp>
    </p:spTree>
    <p:extLst>
      <p:ext uri="{BB962C8B-B14F-4D97-AF65-F5344CB8AC3E}">
        <p14:creationId xmlns:p14="http://schemas.microsoft.com/office/powerpoint/2010/main" val="1409371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7093DE03-6953-C1FC-07C8-D9452D6EEC49}"/>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400"/>
              <a:t>Real-World Examples and Best Practices</a:t>
            </a:r>
          </a:p>
        </p:txBody>
      </p:sp>
      <p:pic>
        <p:nvPicPr>
          <p:cNvPr id="5" name="Content Placeholder 4" descr="Lines of code">
            <a:extLst>
              <a:ext uri="{FF2B5EF4-FFF2-40B4-BE49-F238E27FC236}">
                <a16:creationId xmlns:a16="http://schemas.microsoft.com/office/drawing/2014/main" id="{8CF1EF80-79D5-4662-9146-47AA60CEE948}"/>
              </a:ext>
            </a:extLst>
          </p:cNvPr>
          <p:cNvPicPr>
            <a:picLocks noGrp="1" noChangeAspect="1"/>
          </p:cNvPicPr>
          <p:nvPr>
            <p:ph sz="half" idx="1"/>
          </p:nvPr>
        </p:nvPicPr>
        <p:blipFill>
          <a:blip r:embed="rId3"/>
          <a:srcRect l="8248" r="17336" b="2"/>
          <a:stretch>
            <a:fillRect/>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815EDE9-851F-388C-1EC3-6C21AEFF79B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a:t>Effective Use of Arrays</a:t>
            </a:r>
          </a:p>
          <a:p>
            <a:pPr marL="0" lvl="1" indent="0">
              <a:buNone/>
            </a:pPr>
            <a:r>
              <a:rPr lang="en-US" sz="1400"/>
              <a:t>Real projects showcase arrays for efficient data storage and sequential access.</a:t>
            </a:r>
          </a:p>
          <a:p>
            <a:pPr marL="0" indent="0">
              <a:spcBef>
                <a:spcPts val="2500"/>
              </a:spcBef>
              <a:buNone/>
            </a:pPr>
            <a:r>
              <a:rPr lang="en-US" sz="1400" b="1"/>
              <a:t>Utilizing Lists</a:t>
            </a:r>
          </a:p>
          <a:p>
            <a:pPr marL="0" lvl="1" indent="0">
              <a:buNone/>
            </a:pPr>
            <a:r>
              <a:rPr lang="en-US" sz="1400"/>
              <a:t>Lists provide flexible, dynamic collections ideal for various application needs.</a:t>
            </a:r>
          </a:p>
          <a:p>
            <a:pPr marL="0" indent="0">
              <a:spcBef>
                <a:spcPts val="2500"/>
              </a:spcBef>
              <a:buNone/>
            </a:pPr>
            <a:r>
              <a:rPr lang="en-US" sz="1400" b="1"/>
              <a:t>Dictionaries for Mapping</a:t>
            </a:r>
          </a:p>
          <a:p>
            <a:pPr marL="0" lvl="1" indent="0">
              <a:buNone/>
            </a:pPr>
            <a:r>
              <a:rPr lang="en-US" sz="1400"/>
              <a:t>Dictionaries enable quick lookup with key-value pairs improving code readability.</a:t>
            </a:r>
          </a:p>
          <a:p>
            <a:pPr marL="0" indent="0">
              <a:spcBef>
                <a:spcPts val="2500"/>
              </a:spcBef>
              <a:buNone/>
            </a:pPr>
            <a:r>
              <a:rPr lang="en-US" sz="1400" b="1"/>
              <a:t>Adopting Best Practices</a:t>
            </a:r>
          </a:p>
          <a:p>
            <a:pPr marL="0" lvl="1" indent="0">
              <a:buNone/>
            </a:pPr>
            <a:r>
              <a:rPr lang="en-US" sz="1400"/>
              <a:t>Following coding best practices ensures code is maintainable and scalable over time.</a:t>
            </a:r>
          </a:p>
        </p:txBody>
      </p:sp>
    </p:spTree>
    <p:extLst>
      <p:ext uri="{BB962C8B-B14F-4D97-AF65-F5344CB8AC3E}">
        <p14:creationId xmlns:p14="http://schemas.microsoft.com/office/powerpoint/2010/main" val="2911888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EA04C2F4-58F4-EF7D-42AA-5F7DD6168331}"/>
              </a:ext>
            </a:extLst>
          </p:cNvPr>
          <p:cNvSpPr>
            <a:spLocks noGrp="1"/>
          </p:cNvSpPr>
          <p:nvPr>
            <p:ph type="title"/>
          </p:nvPr>
        </p:nvSpPr>
        <p:spPr>
          <a:xfrm>
            <a:off x="640079" y="1572768"/>
            <a:ext cx="8162176" cy="1406993"/>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F5FD66B0-E1F8-5DA9-C87F-BB32E6E63E44}"/>
              </a:ext>
            </a:extLst>
          </p:cNvPr>
          <p:cNvGraphicFramePr>
            <a:graphicFrameLocks noGrp="1"/>
          </p:cNvGraphicFramePr>
          <p:nvPr>
            <p:ph idx="1"/>
            <p:extLst>
              <p:ext uri="{D42A27DB-BD31-4B8C-83A1-F6EECF244321}">
                <p14:modId xmlns:p14="http://schemas.microsoft.com/office/powerpoint/2010/main" val="2836294151"/>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0529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B7A1DF-A636-5EA7-1CD0-C5B285E6F261}"/>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3600"/>
              <a:t>Session Agenda</a:t>
            </a:r>
          </a:p>
        </p:txBody>
      </p:sp>
      <p:pic>
        <p:nvPicPr>
          <p:cNvPr id="5" name="Content Placeholder 4" descr="101010 data lines to infinity">
            <a:extLst>
              <a:ext uri="{FF2B5EF4-FFF2-40B4-BE49-F238E27FC236}">
                <a16:creationId xmlns:a16="http://schemas.microsoft.com/office/drawing/2014/main" id="{7F1FF952-71F2-4C22-BD99-3059AFA99B82}"/>
              </a:ext>
            </a:extLst>
          </p:cNvPr>
          <p:cNvPicPr>
            <a:picLocks noGrp="1" noChangeAspect="1"/>
          </p:cNvPicPr>
          <p:nvPr>
            <p:ph sz="half" idx="1"/>
          </p:nvPr>
        </p:nvPicPr>
        <p:blipFill>
          <a:blip r:embed="rId3"/>
          <a:srcRect l="11694" r="7788"/>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83AE53A-C1EA-320B-F2BA-3978AF3A98DF}"/>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269905" y="2176036"/>
            <a:ext cx="4261104" cy="4121887"/>
          </a:xfrm>
        </p:spPr>
        <p:txBody>
          <a:bodyPr vert="horz" lIns="91440" tIns="45720" rIns="91440" bIns="45720" rtlCol="0">
            <a:normAutofit/>
          </a:bodyPr>
          <a:lstStyle/>
          <a:p>
            <a:r>
              <a:rPr lang="en-US"/>
              <a:t>Introduction to Data Structures in Python</a:t>
            </a:r>
          </a:p>
          <a:p>
            <a:r>
              <a:rPr lang="en-US"/>
              <a:t>Arrays and Lists: Foundations and Applications</a:t>
            </a:r>
          </a:p>
          <a:p>
            <a:r>
              <a:rPr lang="en-US"/>
              <a:t>Dictionaries: Key-Value Storage in Python</a:t>
            </a:r>
          </a:p>
          <a:p>
            <a:r>
              <a:rPr lang="en-US"/>
              <a:t>Practical Examples and Performance Considerations</a:t>
            </a:r>
          </a:p>
        </p:txBody>
      </p:sp>
    </p:spTree>
    <p:extLst>
      <p:ext uri="{BB962C8B-B14F-4D97-AF65-F5344CB8AC3E}">
        <p14:creationId xmlns:p14="http://schemas.microsoft.com/office/powerpoint/2010/main" val="1207706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97E4E7C9-6308-6C32-3367-14059EEC805E}"/>
              </a:ext>
            </a:extLst>
          </p:cNvPr>
          <p:cNvSpPr>
            <a:spLocks noGrp="1"/>
          </p:cNvSpPr>
          <p:nvPr>
            <p:ph type="ctrTitle"/>
          </p:nvPr>
        </p:nvSpPr>
        <p:spPr>
          <a:xfrm>
            <a:off x="559219" y="1115844"/>
            <a:ext cx="7680960" cy="4631911"/>
          </a:xfrm>
        </p:spPr>
        <p:txBody>
          <a:bodyPr anchor="b">
            <a:normAutofit/>
          </a:bodyPr>
          <a:lstStyle/>
          <a:p>
            <a:r>
              <a:rPr lang="en-US" sz="6500"/>
              <a:t>Introduction to Data Structures in Python</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9359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92C603-5042-ECDE-6275-5BB405998BF6}"/>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Definition and Significance of Data Structures</a:t>
            </a:r>
          </a:p>
        </p:txBody>
      </p:sp>
      <p:pic>
        <p:nvPicPr>
          <p:cNvPr id="5" name="Content Placeholder 4" descr="3D laser pattern">
            <a:extLst>
              <a:ext uri="{FF2B5EF4-FFF2-40B4-BE49-F238E27FC236}">
                <a16:creationId xmlns:a16="http://schemas.microsoft.com/office/drawing/2014/main" id="{2C8B5A45-91FE-44EB-9B62-71461FF22693}"/>
              </a:ext>
            </a:extLst>
          </p:cNvPr>
          <p:cNvPicPr>
            <a:picLocks noGrp="1" noChangeAspect="1"/>
          </p:cNvPicPr>
          <p:nvPr>
            <p:ph sz="half" idx="1"/>
          </p:nvPr>
        </p:nvPicPr>
        <p:blipFill>
          <a:blip r:embed="rId3"/>
          <a:srcRect l="10808" r="34126"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785B6FB-31EF-B680-EC1E-ABC23A5E2AB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a:t>Organizing Data Efficiently</a:t>
            </a:r>
          </a:p>
          <a:p>
            <a:pPr marL="0" lvl="1" indent="0">
              <a:buNone/>
            </a:pPr>
            <a:r>
              <a:rPr lang="en-US" sz="1400"/>
              <a:t>Data structures organize data to ensure quick access and easy modification in computing tasks.</a:t>
            </a:r>
          </a:p>
          <a:p>
            <a:pPr marL="0" indent="0">
              <a:spcBef>
                <a:spcPts val="2500"/>
              </a:spcBef>
              <a:buNone/>
            </a:pPr>
            <a:r>
              <a:rPr lang="en-US" sz="1400" b="1"/>
              <a:t>Foundation for Algorithms</a:t>
            </a:r>
          </a:p>
          <a:p>
            <a:pPr marL="0" lvl="1" indent="0">
              <a:buNone/>
            </a:pPr>
            <a:r>
              <a:rPr lang="en-US" sz="1400"/>
              <a:t>Effective algorithms rely on data structures to process and solve computational problems efficiently.</a:t>
            </a:r>
          </a:p>
          <a:p>
            <a:pPr marL="0" indent="0">
              <a:spcBef>
                <a:spcPts val="2500"/>
              </a:spcBef>
              <a:buNone/>
            </a:pPr>
            <a:r>
              <a:rPr lang="en-US" sz="1400" b="1"/>
              <a:t>Solving Complex Problems</a:t>
            </a:r>
          </a:p>
          <a:p>
            <a:pPr marL="0" lvl="1" indent="0">
              <a:buNone/>
            </a:pPr>
            <a:r>
              <a:rPr lang="en-US" sz="1400"/>
              <a:t>Data structures are essential tools in addressing complex computational challenges in various applications.</a:t>
            </a:r>
          </a:p>
        </p:txBody>
      </p:sp>
    </p:spTree>
    <p:extLst>
      <p:ext uri="{BB962C8B-B14F-4D97-AF65-F5344CB8AC3E}">
        <p14:creationId xmlns:p14="http://schemas.microsoft.com/office/powerpoint/2010/main" val="2289073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40B44D5B-3C17-09DF-5B07-A84420AE60AF}"/>
              </a:ext>
            </a:extLst>
          </p:cNvPr>
          <p:cNvSpPr>
            <a:spLocks noGrp="1"/>
          </p:cNvSpPr>
          <p:nvPr>
            <p:ph type="title"/>
          </p:nvPr>
        </p:nvSpPr>
        <p:spPr>
          <a:xfrm>
            <a:off x="640080" y="914401"/>
            <a:ext cx="4306824" cy="1477817"/>
          </a:xfrm>
        </p:spPr>
        <p:txBody>
          <a:bodyPr vert="horz" lIns="91440" tIns="45720" rIns="91440" bIns="45720" rtlCol="0" anchor="t">
            <a:normAutofit/>
          </a:bodyPr>
          <a:lstStyle/>
          <a:p>
            <a:pPr>
              <a:lnSpc>
                <a:spcPct val="90000"/>
              </a:lnSpc>
            </a:pPr>
            <a:r>
              <a:rPr lang="en-US" sz="3100" dirty="0"/>
              <a:t>Overview of Built-In Python Data Structures</a:t>
            </a:r>
          </a:p>
        </p:txBody>
      </p:sp>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AF4DD54-DCF8-1F6A-1AA4-C357CD8A8BE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en-US" sz="1400" b="1" dirty="0"/>
              <a:t>Lists</a:t>
            </a:r>
          </a:p>
          <a:p>
            <a:pPr marL="0" lvl="1" indent="0">
              <a:buNone/>
            </a:pPr>
            <a:r>
              <a:rPr lang="en-US" sz="1400" dirty="0"/>
              <a:t>Lists are ordered, mutable collections ideal for storing sequences of items with flexible manipulation.</a:t>
            </a:r>
          </a:p>
          <a:p>
            <a:pPr marL="0" indent="0">
              <a:spcBef>
                <a:spcPts val="2500"/>
              </a:spcBef>
              <a:buNone/>
            </a:pPr>
            <a:r>
              <a:rPr lang="en-US" sz="1400" b="1" dirty="0"/>
              <a:t>Tuples</a:t>
            </a:r>
          </a:p>
          <a:p>
            <a:pPr marL="0" lvl="1" indent="0">
              <a:buNone/>
            </a:pPr>
            <a:r>
              <a:rPr lang="en-US" sz="1400" dirty="0"/>
              <a:t>Tuples are ordered, immutable collections used for fixed data sequences and ensuring data integrity.</a:t>
            </a:r>
          </a:p>
          <a:p>
            <a:pPr marL="0" indent="0">
              <a:spcBef>
                <a:spcPts val="2500"/>
              </a:spcBef>
              <a:buNone/>
            </a:pPr>
            <a:r>
              <a:rPr lang="en-US" sz="1400" b="1" dirty="0"/>
              <a:t>Dictionaries</a:t>
            </a:r>
          </a:p>
          <a:p>
            <a:pPr marL="0" lvl="1" indent="0">
              <a:buNone/>
            </a:pPr>
            <a:r>
              <a:rPr lang="en-US" sz="1400" dirty="0"/>
              <a:t>Dictionaries store key-value pairs enabling efficient data retrieval and mapping of unique keys to values.</a:t>
            </a:r>
          </a:p>
          <a:p>
            <a:pPr marL="0" indent="0">
              <a:spcBef>
                <a:spcPts val="2500"/>
              </a:spcBef>
              <a:buNone/>
            </a:pPr>
            <a:r>
              <a:rPr lang="en-US" sz="1400" b="1" dirty="0"/>
              <a:t>Sets</a:t>
            </a:r>
          </a:p>
          <a:p>
            <a:pPr marL="0" lvl="1" indent="0">
              <a:buNone/>
            </a:pPr>
            <a:r>
              <a:rPr lang="en-US" sz="1400" dirty="0"/>
              <a:t>Sets are unordered collections of unique elements useful for membership testing and eliminating duplicates.</a:t>
            </a:r>
          </a:p>
        </p:txBody>
      </p:sp>
      <p:pic>
        <p:nvPicPr>
          <p:cNvPr id="3" name="Picture 2" descr="Create an image that represents Python programming with a focus on data structures such as arrays, lists, and dictionaries. Include visual elements like Python's logo, code snippets, and icons representing arrays, lists, and dictionaries. Use a modern and clean design with a color scheme that includes shades of blue and green. The mood should be professional and educational, suitable for a presentation on Python data structures.">
            <a:extLst>
              <a:ext uri="{FF2B5EF4-FFF2-40B4-BE49-F238E27FC236}">
                <a16:creationId xmlns:a16="http://schemas.microsoft.com/office/drawing/2014/main" id="{4DAA316F-DD36-70B1-3431-768D253CF245}"/>
              </a:ext>
            </a:extLst>
          </p:cNvPr>
          <p:cNvPicPr>
            <a:picLocks noChangeAspect="1"/>
          </p:cNvPicPr>
          <p:nvPr/>
        </p:nvPicPr>
        <p:blipFill>
          <a:blip r:embed="rId3"/>
          <a:stretch>
            <a:fillRect/>
          </a:stretch>
        </p:blipFill>
        <p:spPr>
          <a:xfrm>
            <a:off x="549334" y="2117702"/>
            <a:ext cx="4397570" cy="4156744"/>
          </a:xfrm>
          <a:prstGeom prst="rect">
            <a:avLst/>
          </a:prstGeom>
        </p:spPr>
      </p:pic>
    </p:spTree>
    <p:extLst>
      <p:ext uri="{BB962C8B-B14F-4D97-AF65-F5344CB8AC3E}">
        <p14:creationId xmlns:p14="http://schemas.microsoft.com/office/powerpoint/2010/main" val="346145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97EF897-0FF2-B0AF-497B-09F356394999}"/>
              </a:ext>
            </a:extLst>
          </p:cNvPr>
          <p:cNvSpPr>
            <a:spLocks noGrp="1"/>
          </p:cNvSpPr>
          <p:nvPr>
            <p:ph type="title"/>
          </p:nvPr>
        </p:nvSpPr>
        <p:spPr>
          <a:xfrm>
            <a:off x="640080" y="914400"/>
            <a:ext cx="3412998" cy="1839433"/>
          </a:xfrm>
        </p:spPr>
        <p:txBody>
          <a:bodyPr>
            <a:normAutofit/>
          </a:bodyPr>
          <a:lstStyle/>
          <a:p>
            <a:r>
              <a:rPr lang="en-US" sz="3600"/>
              <a:t>When and Why to Use Specific Data Structures</a:t>
            </a:r>
          </a:p>
        </p:txBody>
      </p:sp>
      <p:graphicFrame>
        <p:nvGraphicFramePr>
          <p:cNvPr id="4" name="Content Placeholder 4">
            <a:extLst>
              <a:ext uri="{FF2B5EF4-FFF2-40B4-BE49-F238E27FC236}">
                <a16:creationId xmlns:a16="http://schemas.microsoft.com/office/drawing/2014/main" id="{6A88578A-CD41-4275-9CC3-7A0F41C7124E}"/>
              </a:ext>
            </a:extLst>
          </p:cNvPr>
          <p:cNvGraphicFramePr>
            <a:graphicFrameLocks noGrp="1"/>
          </p:cNvGraphicFramePr>
          <p:nvPr>
            <p:ph idx="1"/>
            <p:extLst>
              <p:ext uri="{D42A27DB-BD31-4B8C-83A1-F6EECF244321}">
                <p14:modId xmlns:p14="http://schemas.microsoft.com/office/powerpoint/2010/main" val="154975811"/>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72265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le 1">
            <a:extLst>
              <a:ext uri="{FF2B5EF4-FFF2-40B4-BE49-F238E27FC236}">
                <a16:creationId xmlns:a16="http://schemas.microsoft.com/office/drawing/2014/main" id="{8F5CC2DB-D08E-7CC3-6EC6-37C687827269}"/>
              </a:ext>
            </a:extLst>
          </p:cNvPr>
          <p:cNvSpPr>
            <a:spLocks noGrp="1"/>
          </p:cNvSpPr>
          <p:nvPr>
            <p:ph type="ctrTitle"/>
          </p:nvPr>
        </p:nvSpPr>
        <p:spPr>
          <a:xfrm>
            <a:off x="559219" y="1115844"/>
            <a:ext cx="7680960" cy="4631911"/>
          </a:xfrm>
        </p:spPr>
        <p:txBody>
          <a:bodyPr anchor="b">
            <a:normAutofit/>
          </a:bodyPr>
          <a:lstStyle/>
          <a:p>
            <a:r>
              <a:rPr lang="en-US" sz="6500"/>
              <a:t>Arrays and Lists: Foundations and Applications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800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08737F-19AE-E61C-BE61-94B65F2ED63A}"/>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Distinguishing Between Arrays and Lists in Python</a:t>
            </a:r>
          </a:p>
        </p:txBody>
      </p:sp>
      <p:sp>
        <p:nvSpPr>
          <p:cNvPr id="4" name="Content Placeholder 3">
            <a:extLst>
              <a:ext uri="{FF2B5EF4-FFF2-40B4-BE49-F238E27FC236}">
                <a16:creationId xmlns:a16="http://schemas.microsoft.com/office/drawing/2014/main" id="{1719F275-0B80-DEDA-2CA9-D98171F5CCB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en-US" sz="1400" b="1"/>
              <a:t>Flexibility of Python Lists</a:t>
            </a:r>
          </a:p>
          <a:p>
            <a:pPr marL="0" lvl="1" indent="0">
              <a:buNone/>
            </a:pPr>
            <a:r>
              <a:rPr lang="en-US" sz="1400"/>
              <a:t>Python lists can store mixed data types and offer great flexibility for general programming tasks.</a:t>
            </a:r>
          </a:p>
          <a:p>
            <a:pPr marL="0" indent="0">
              <a:spcBef>
                <a:spcPts val="2500"/>
              </a:spcBef>
              <a:buNone/>
            </a:pPr>
            <a:r>
              <a:rPr lang="en-US" sz="1400" b="1"/>
              <a:t>Efficiency of Arrays</a:t>
            </a:r>
          </a:p>
          <a:p>
            <a:pPr marL="0" lvl="1" indent="0">
              <a:buNone/>
            </a:pPr>
            <a:r>
              <a:rPr lang="en-US" sz="1400"/>
              <a:t>Arrays, especially numpy arrays, provide memory-efficient storage optimized for numerical data processing.</a:t>
            </a:r>
          </a:p>
          <a:p>
            <a:pPr marL="0" indent="0">
              <a:spcBef>
                <a:spcPts val="2500"/>
              </a:spcBef>
              <a:buNone/>
            </a:pPr>
            <a:r>
              <a:rPr lang="en-US" sz="1400" b="1"/>
              <a:t>Programming Implications</a:t>
            </a:r>
          </a:p>
          <a:p>
            <a:pPr marL="0" lvl="1" indent="0">
              <a:buNone/>
            </a:pPr>
            <a:r>
              <a:rPr lang="en-US" sz="1400"/>
              <a:t>Understanding when to use lists or arrays is essential for writing effective and efficient Python code.</a:t>
            </a:r>
          </a:p>
        </p:txBody>
      </p:sp>
      <p:pic>
        <p:nvPicPr>
          <p:cNvPr id="5" name="Content Placeholder 4" descr="digital technology concept">
            <a:extLst>
              <a:ext uri="{FF2B5EF4-FFF2-40B4-BE49-F238E27FC236}">
                <a16:creationId xmlns:a16="http://schemas.microsoft.com/office/drawing/2014/main" id="{7E2A8171-AE57-4531-AFFC-FAF931F70EA8}"/>
              </a:ext>
            </a:extLst>
          </p:cNvPr>
          <p:cNvPicPr>
            <a:picLocks noGrp="1" noChangeAspect="1"/>
          </p:cNvPicPr>
          <p:nvPr>
            <p:ph sz="half" idx="1"/>
          </p:nvPr>
        </p:nvPicPr>
        <p:blipFill>
          <a:blip r:embed="rId3"/>
          <a:srcRect l="40240" r="13406" b="-2"/>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1691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F20892-24E7-BC7F-5D70-F759FFDFC33E}"/>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dirty="0"/>
              <a:t>Creating and Manipulating Lists</a:t>
            </a:r>
          </a:p>
        </p:txBody>
      </p:sp>
      <p:pic>
        <p:nvPicPr>
          <p:cNvPr id="5" name="Content Placeholder 4" descr="Caterpillar of the butterfly Danaus plexippus on euphorbia">
            <a:extLst>
              <a:ext uri="{FF2B5EF4-FFF2-40B4-BE49-F238E27FC236}">
                <a16:creationId xmlns:a16="http://schemas.microsoft.com/office/drawing/2014/main" id="{9E330F93-B3F4-4AC5-9AA2-A616C79EE9DC}"/>
              </a:ext>
            </a:extLst>
          </p:cNvPr>
          <p:cNvPicPr>
            <a:picLocks noGrp="1" noChangeAspect="1"/>
          </p:cNvPicPr>
          <p:nvPr>
            <p:ph sz="half" idx="1"/>
          </p:nvPr>
        </p:nvPicPr>
        <p:blipFill>
          <a:blip r:embed="rId3"/>
          <a:srcRect t="13119" r="-2" b="5969"/>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2750078-2C58-3D68-DF11-54972DFEB3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en-US" sz="1400" b="1" dirty="0"/>
              <a:t>List Creation</a:t>
            </a:r>
          </a:p>
          <a:p>
            <a:pPr marL="0" lvl="1" indent="0">
              <a:buNone/>
            </a:pPr>
            <a:r>
              <a:rPr lang="en-US" sz="1400" dirty="0"/>
              <a:t>Lists are created using square brackets containing multiple elements separated by commas.</a:t>
            </a:r>
          </a:p>
          <a:p>
            <a:pPr marL="0" indent="0">
              <a:spcBef>
                <a:spcPts val="2500"/>
              </a:spcBef>
              <a:buNone/>
            </a:pPr>
            <a:r>
              <a:rPr lang="en-US" sz="1400" b="1" dirty="0"/>
              <a:t>Modifying Lists</a:t>
            </a:r>
          </a:p>
          <a:p>
            <a:pPr marL="0" lvl="1" indent="0">
              <a:buNone/>
            </a:pPr>
            <a:r>
              <a:rPr lang="en-US" sz="1400" dirty="0"/>
              <a:t>Lists can be modified by adding, removing, or changing elements dynamically at any position.</a:t>
            </a:r>
          </a:p>
          <a:p>
            <a:pPr marL="0" indent="0">
              <a:spcBef>
                <a:spcPts val="2500"/>
              </a:spcBef>
              <a:buNone/>
            </a:pPr>
            <a:r>
              <a:rPr lang="en-US" sz="1400" b="1" dirty="0"/>
              <a:t>Dynamic Resizing</a:t>
            </a:r>
          </a:p>
          <a:p>
            <a:pPr marL="0" lvl="1" indent="0">
              <a:buNone/>
            </a:pPr>
            <a:r>
              <a:rPr lang="en-US" sz="1400" dirty="0"/>
              <a:t>Lists support dynamic resizing, allowing flexible data handling and storage during program execution.</a:t>
            </a:r>
          </a:p>
        </p:txBody>
      </p:sp>
    </p:spTree>
    <p:extLst>
      <p:ext uri="{BB962C8B-B14F-4D97-AF65-F5344CB8AC3E}">
        <p14:creationId xmlns:p14="http://schemas.microsoft.com/office/powerpoint/2010/main" val="2785958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TotalTime>
  <Words>1474</Words>
  <Application>Microsoft Office PowerPoint</Application>
  <PresentationFormat>Widescreen</PresentationFormat>
  <Paragraphs>138</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Aptos</vt:lpstr>
      <vt:lpstr>Arial</vt:lpstr>
      <vt:lpstr>Bierstadt</vt:lpstr>
      <vt:lpstr>Grandview Display</vt:lpstr>
      <vt:lpstr>DashVTI</vt:lpstr>
      <vt:lpstr>Understanding Data Structures in Python: Arrays, Lists, and Dictionaries</vt:lpstr>
      <vt:lpstr>Session Agenda</vt:lpstr>
      <vt:lpstr>Introduction to Data Structures in Python</vt:lpstr>
      <vt:lpstr>Definition and Significance of Data Structures</vt:lpstr>
      <vt:lpstr>Overview of Built-In Python Data Structures</vt:lpstr>
      <vt:lpstr>When and Why to Use Specific Data Structures</vt:lpstr>
      <vt:lpstr>Arrays and Lists: Foundations and Applications</vt:lpstr>
      <vt:lpstr>Distinguishing Between Arrays and Lists in Python</vt:lpstr>
      <vt:lpstr>Creating and Manipulating Lists</vt:lpstr>
      <vt:lpstr>Common Operations: Indexing, Slicing, and Iteration</vt:lpstr>
      <vt:lpstr>Dictionaries: Key-Value Storage in Python</vt:lpstr>
      <vt:lpstr>Introduction to Dictionaries and Their Use Cases</vt:lpstr>
      <vt:lpstr>Creating, Updating, and Accessing Dictionary Elements</vt:lpstr>
      <vt:lpstr>Iterating and Common Dictionary Methods</vt:lpstr>
      <vt:lpstr>Practical Examples and Performance Considerations</vt:lpstr>
      <vt:lpstr>Selecting the Right Data Structure for a Problem</vt:lpstr>
      <vt:lpstr>Efficiency and Performance Comparison</vt:lpstr>
      <vt:lpstr>Real-World Examples and Best Practices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Mamadou Diallo</dc:creator>
  <cp:lastModifiedBy>Mamadou Diallo</cp:lastModifiedBy>
  <cp:revision>1</cp:revision>
  <dcterms:created xsi:type="dcterms:W3CDTF">2025-07-05T10:23:51Z</dcterms:created>
  <dcterms:modified xsi:type="dcterms:W3CDTF">2025-07-05T10:33:21Z</dcterms:modified>
</cp:coreProperties>
</file>